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4" r:id="rId3"/>
    <p:sldId id="257" r:id="rId4"/>
    <p:sldId id="258" r:id="rId5"/>
    <p:sldId id="271" r:id="rId6"/>
    <p:sldId id="273" r:id="rId7"/>
    <p:sldId id="259" r:id="rId8"/>
    <p:sldId id="260" r:id="rId9"/>
    <p:sldId id="261" r:id="rId10"/>
    <p:sldId id="262" r:id="rId11"/>
    <p:sldId id="263" r:id="rId12"/>
    <p:sldId id="268" r:id="rId13"/>
    <p:sldId id="267" r:id="rId14"/>
    <p:sldId id="269" r:id="rId15"/>
    <p:sldId id="265" r:id="rId16"/>
    <p:sldId id="272"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21"/>
    <p:restoredTop sz="94648"/>
  </p:normalViewPr>
  <p:slideViewPr>
    <p:cSldViewPr snapToGrid="0">
      <p:cViewPr varScale="1">
        <p:scale>
          <a:sx n="78" d="100"/>
          <a:sy n="78" d="100"/>
        </p:scale>
        <p:origin x="86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1CB000-ECD0-4359-9D0A-F4E534FA6763}"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47635CC5-517B-445C-8642-F1DBD1D20F13}">
      <dgm:prSet/>
      <dgm:spPr/>
      <dgm:t>
        <a:bodyPr/>
        <a:lstStyle/>
        <a:p>
          <a:r>
            <a:rPr lang="en-US"/>
            <a:t>One employee can make many sales.</a:t>
          </a:r>
        </a:p>
      </dgm:t>
    </dgm:pt>
    <dgm:pt modelId="{59498308-C1E0-4D33-BF0E-2D83154C56B5}" type="parTrans" cxnId="{42B6B13A-11B0-4428-964E-4B113CE5F2D9}">
      <dgm:prSet/>
      <dgm:spPr/>
      <dgm:t>
        <a:bodyPr/>
        <a:lstStyle/>
        <a:p>
          <a:endParaRPr lang="en-US"/>
        </a:p>
      </dgm:t>
    </dgm:pt>
    <dgm:pt modelId="{54590C81-D6A5-4AD7-8330-2FE38A83F0F1}" type="sibTrans" cxnId="{42B6B13A-11B0-4428-964E-4B113CE5F2D9}">
      <dgm:prSet/>
      <dgm:spPr/>
      <dgm:t>
        <a:bodyPr/>
        <a:lstStyle/>
        <a:p>
          <a:endParaRPr lang="en-US"/>
        </a:p>
      </dgm:t>
    </dgm:pt>
    <dgm:pt modelId="{5DC75502-9F7A-43B3-B119-99D40D9ADF15}">
      <dgm:prSet/>
      <dgm:spPr/>
      <dgm:t>
        <a:bodyPr/>
        <a:lstStyle/>
        <a:p>
          <a:r>
            <a:rPr lang="en-US"/>
            <a:t>Many inventory items can be sold many times.</a:t>
          </a:r>
        </a:p>
      </dgm:t>
    </dgm:pt>
    <dgm:pt modelId="{61B2D1FB-AB93-4B25-833E-083A6759C569}" type="parTrans" cxnId="{4001EE1D-587A-424B-95F5-96E32E53E868}">
      <dgm:prSet/>
      <dgm:spPr/>
      <dgm:t>
        <a:bodyPr/>
        <a:lstStyle/>
        <a:p>
          <a:endParaRPr lang="en-US"/>
        </a:p>
      </dgm:t>
    </dgm:pt>
    <dgm:pt modelId="{7870A174-5588-4810-8A27-0CA6796AEE58}" type="sibTrans" cxnId="{4001EE1D-587A-424B-95F5-96E32E53E868}">
      <dgm:prSet/>
      <dgm:spPr/>
      <dgm:t>
        <a:bodyPr/>
        <a:lstStyle/>
        <a:p>
          <a:endParaRPr lang="en-US"/>
        </a:p>
      </dgm:t>
    </dgm:pt>
    <dgm:pt modelId="{340664C5-E7DD-4221-A3A9-0D4EE9B5B352}">
      <dgm:prSet/>
      <dgm:spPr/>
      <dgm:t>
        <a:bodyPr/>
        <a:lstStyle/>
        <a:p>
          <a:r>
            <a:rPr lang="en-US"/>
            <a:t>One Customer can make many purchases.</a:t>
          </a:r>
        </a:p>
      </dgm:t>
    </dgm:pt>
    <dgm:pt modelId="{335BB2DB-98DB-49E1-8DA6-63A0AA6CB51A}" type="parTrans" cxnId="{9A5425C8-B578-4BFC-9DB5-E7C1D95D0C49}">
      <dgm:prSet/>
      <dgm:spPr/>
      <dgm:t>
        <a:bodyPr/>
        <a:lstStyle/>
        <a:p>
          <a:endParaRPr lang="en-US"/>
        </a:p>
      </dgm:t>
    </dgm:pt>
    <dgm:pt modelId="{18CA2958-3D58-4604-8D13-CC4A1D8FBCFF}" type="sibTrans" cxnId="{9A5425C8-B578-4BFC-9DB5-E7C1D95D0C49}">
      <dgm:prSet/>
      <dgm:spPr/>
      <dgm:t>
        <a:bodyPr/>
        <a:lstStyle/>
        <a:p>
          <a:endParaRPr lang="en-US"/>
        </a:p>
      </dgm:t>
    </dgm:pt>
    <dgm:pt modelId="{AF471DD4-B60F-4D9D-A5D5-71EFD5BB83B2}">
      <dgm:prSet/>
      <dgm:spPr/>
      <dgm:t>
        <a:bodyPr/>
        <a:lstStyle/>
        <a:p>
          <a:r>
            <a:rPr lang="en-US"/>
            <a:t>One customer can go on many trips.</a:t>
          </a:r>
        </a:p>
      </dgm:t>
    </dgm:pt>
    <dgm:pt modelId="{69DBD5E9-B492-4846-AEA5-460F9427D1A2}" type="parTrans" cxnId="{EC4CAC99-812F-4F25-A347-6BF5CA4FBECA}">
      <dgm:prSet/>
      <dgm:spPr/>
      <dgm:t>
        <a:bodyPr/>
        <a:lstStyle/>
        <a:p>
          <a:endParaRPr lang="en-US"/>
        </a:p>
      </dgm:t>
    </dgm:pt>
    <dgm:pt modelId="{1026E779-6503-4D92-9063-A714F9750197}" type="sibTrans" cxnId="{EC4CAC99-812F-4F25-A347-6BF5CA4FBECA}">
      <dgm:prSet/>
      <dgm:spPr/>
      <dgm:t>
        <a:bodyPr/>
        <a:lstStyle/>
        <a:p>
          <a:endParaRPr lang="en-US"/>
        </a:p>
      </dgm:t>
    </dgm:pt>
    <dgm:pt modelId="{DC1C97E0-A650-42CC-94E0-FB0E342D623A}">
      <dgm:prSet/>
      <dgm:spPr/>
      <dgm:t>
        <a:bodyPr/>
        <a:lstStyle/>
        <a:p>
          <a:r>
            <a:rPr lang="en-US"/>
            <a:t>Many Trips can be taken to one location.</a:t>
          </a:r>
        </a:p>
      </dgm:t>
    </dgm:pt>
    <dgm:pt modelId="{8DC7B55C-8D49-449E-95C7-0C997FFA434E}" type="parTrans" cxnId="{492D3AA2-6CE5-4222-9358-C3724F58543B}">
      <dgm:prSet/>
      <dgm:spPr/>
      <dgm:t>
        <a:bodyPr/>
        <a:lstStyle/>
        <a:p>
          <a:endParaRPr lang="en-US"/>
        </a:p>
      </dgm:t>
    </dgm:pt>
    <dgm:pt modelId="{F8B1CF5B-426F-4D6E-A766-B0001DDAE2BC}" type="sibTrans" cxnId="{492D3AA2-6CE5-4222-9358-C3724F58543B}">
      <dgm:prSet/>
      <dgm:spPr/>
      <dgm:t>
        <a:bodyPr/>
        <a:lstStyle/>
        <a:p>
          <a:endParaRPr lang="en-US"/>
        </a:p>
      </dgm:t>
    </dgm:pt>
    <dgm:pt modelId="{4558247A-8B6E-4575-9640-D3BEF0DCB291}">
      <dgm:prSet/>
      <dgm:spPr/>
      <dgm:t>
        <a:bodyPr/>
        <a:lstStyle/>
        <a:p>
          <a:r>
            <a:rPr lang="en-US"/>
            <a:t>One employee plans many trips.</a:t>
          </a:r>
        </a:p>
      </dgm:t>
    </dgm:pt>
    <dgm:pt modelId="{C2E5A205-B8FB-4744-851B-3A0479A275E9}" type="parTrans" cxnId="{79133EC8-7BED-478E-90D9-560AB017A864}">
      <dgm:prSet/>
      <dgm:spPr/>
      <dgm:t>
        <a:bodyPr/>
        <a:lstStyle/>
        <a:p>
          <a:endParaRPr lang="en-US"/>
        </a:p>
      </dgm:t>
    </dgm:pt>
    <dgm:pt modelId="{70409C23-4900-4F88-81D4-E068882BE517}" type="sibTrans" cxnId="{79133EC8-7BED-478E-90D9-560AB017A864}">
      <dgm:prSet/>
      <dgm:spPr/>
      <dgm:t>
        <a:bodyPr/>
        <a:lstStyle/>
        <a:p>
          <a:endParaRPr lang="en-US"/>
        </a:p>
      </dgm:t>
    </dgm:pt>
    <dgm:pt modelId="{6C717A6E-63A5-B94D-83AC-54D35FB4AC90}" type="pres">
      <dgm:prSet presAssocID="{4A1CB000-ECD0-4359-9D0A-F4E534FA6763}" presName="linear" presStyleCnt="0">
        <dgm:presLayoutVars>
          <dgm:dir/>
          <dgm:animLvl val="lvl"/>
          <dgm:resizeHandles val="exact"/>
        </dgm:presLayoutVars>
      </dgm:prSet>
      <dgm:spPr/>
    </dgm:pt>
    <dgm:pt modelId="{1A22EC43-CFA1-4C4A-BCA8-0CC5EC0D18B5}" type="pres">
      <dgm:prSet presAssocID="{47635CC5-517B-445C-8642-F1DBD1D20F13}" presName="parentLin" presStyleCnt="0"/>
      <dgm:spPr/>
    </dgm:pt>
    <dgm:pt modelId="{6C40DC0D-A523-C346-9A77-854B49959357}" type="pres">
      <dgm:prSet presAssocID="{47635CC5-517B-445C-8642-F1DBD1D20F13}" presName="parentLeftMargin" presStyleLbl="node1" presStyleIdx="0" presStyleCnt="6"/>
      <dgm:spPr/>
    </dgm:pt>
    <dgm:pt modelId="{FA44DE02-3FEF-8740-B10A-71A652CD4D02}" type="pres">
      <dgm:prSet presAssocID="{47635CC5-517B-445C-8642-F1DBD1D20F13}" presName="parentText" presStyleLbl="node1" presStyleIdx="0" presStyleCnt="6">
        <dgm:presLayoutVars>
          <dgm:chMax val="0"/>
          <dgm:bulletEnabled val="1"/>
        </dgm:presLayoutVars>
      </dgm:prSet>
      <dgm:spPr/>
    </dgm:pt>
    <dgm:pt modelId="{04F3816D-5E04-A54B-9E0E-C5DE90320DDA}" type="pres">
      <dgm:prSet presAssocID="{47635CC5-517B-445C-8642-F1DBD1D20F13}" presName="negativeSpace" presStyleCnt="0"/>
      <dgm:spPr/>
    </dgm:pt>
    <dgm:pt modelId="{95408A48-2B07-534B-A739-B0AFDAE5F493}" type="pres">
      <dgm:prSet presAssocID="{47635CC5-517B-445C-8642-F1DBD1D20F13}" presName="childText" presStyleLbl="conFgAcc1" presStyleIdx="0" presStyleCnt="6">
        <dgm:presLayoutVars>
          <dgm:bulletEnabled val="1"/>
        </dgm:presLayoutVars>
      </dgm:prSet>
      <dgm:spPr/>
    </dgm:pt>
    <dgm:pt modelId="{BD21E6DB-A167-E94D-9D37-84F013A507E0}" type="pres">
      <dgm:prSet presAssocID="{54590C81-D6A5-4AD7-8330-2FE38A83F0F1}" presName="spaceBetweenRectangles" presStyleCnt="0"/>
      <dgm:spPr/>
    </dgm:pt>
    <dgm:pt modelId="{E10932D1-EE27-8844-82B3-4CD014F93496}" type="pres">
      <dgm:prSet presAssocID="{5DC75502-9F7A-43B3-B119-99D40D9ADF15}" presName="parentLin" presStyleCnt="0"/>
      <dgm:spPr/>
    </dgm:pt>
    <dgm:pt modelId="{C30481E4-3F4D-1C4D-A80F-8AB243616DB7}" type="pres">
      <dgm:prSet presAssocID="{5DC75502-9F7A-43B3-B119-99D40D9ADF15}" presName="parentLeftMargin" presStyleLbl="node1" presStyleIdx="0" presStyleCnt="6"/>
      <dgm:spPr/>
    </dgm:pt>
    <dgm:pt modelId="{B6894E8A-1282-EA44-B191-1D8095269437}" type="pres">
      <dgm:prSet presAssocID="{5DC75502-9F7A-43B3-B119-99D40D9ADF15}" presName="parentText" presStyleLbl="node1" presStyleIdx="1" presStyleCnt="6">
        <dgm:presLayoutVars>
          <dgm:chMax val="0"/>
          <dgm:bulletEnabled val="1"/>
        </dgm:presLayoutVars>
      </dgm:prSet>
      <dgm:spPr/>
    </dgm:pt>
    <dgm:pt modelId="{DD5594B1-B5CE-7E44-97A1-9D6C81E7C48E}" type="pres">
      <dgm:prSet presAssocID="{5DC75502-9F7A-43B3-B119-99D40D9ADF15}" presName="negativeSpace" presStyleCnt="0"/>
      <dgm:spPr/>
    </dgm:pt>
    <dgm:pt modelId="{5B772961-379E-0645-A248-022B37BD2B21}" type="pres">
      <dgm:prSet presAssocID="{5DC75502-9F7A-43B3-B119-99D40D9ADF15}" presName="childText" presStyleLbl="conFgAcc1" presStyleIdx="1" presStyleCnt="6">
        <dgm:presLayoutVars>
          <dgm:bulletEnabled val="1"/>
        </dgm:presLayoutVars>
      </dgm:prSet>
      <dgm:spPr/>
    </dgm:pt>
    <dgm:pt modelId="{7494743E-13E5-C941-97B9-C37036291851}" type="pres">
      <dgm:prSet presAssocID="{7870A174-5588-4810-8A27-0CA6796AEE58}" presName="spaceBetweenRectangles" presStyleCnt="0"/>
      <dgm:spPr/>
    </dgm:pt>
    <dgm:pt modelId="{209851FE-0AC8-2A4E-AB3F-31D1486E0397}" type="pres">
      <dgm:prSet presAssocID="{340664C5-E7DD-4221-A3A9-0D4EE9B5B352}" presName="parentLin" presStyleCnt="0"/>
      <dgm:spPr/>
    </dgm:pt>
    <dgm:pt modelId="{5710004F-16E9-5D45-ABCF-D554F3D1BC3A}" type="pres">
      <dgm:prSet presAssocID="{340664C5-E7DD-4221-A3A9-0D4EE9B5B352}" presName="parentLeftMargin" presStyleLbl="node1" presStyleIdx="1" presStyleCnt="6"/>
      <dgm:spPr/>
    </dgm:pt>
    <dgm:pt modelId="{4D5E873E-0AB5-894F-B476-277A43598B46}" type="pres">
      <dgm:prSet presAssocID="{340664C5-E7DD-4221-A3A9-0D4EE9B5B352}" presName="parentText" presStyleLbl="node1" presStyleIdx="2" presStyleCnt="6">
        <dgm:presLayoutVars>
          <dgm:chMax val="0"/>
          <dgm:bulletEnabled val="1"/>
        </dgm:presLayoutVars>
      </dgm:prSet>
      <dgm:spPr/>
    </dgm:pt>
    <dgm:pt modelId="{5C13C169-3E9E-CB41-937E-C6E1AD242D55}" type="pres">
      <dgm:prSet presAssocID="{340664C5-E7DD-4221-A3A9-0D4EE9B5B352}" presName="negativeSpace" presStyleCnt="0"/>
      <dgm:spPr/>
    </dgm:pt>
    <dgm:pt modelId="{E5B17C84-E92C-7348-BB4D-C1221D68B6DA}" type="pres">
      <dgm:prSet presAssocID="{340664C5-E7DD-4221-A3A9-0D4EE9B5B352}" presName="childText" presStyleLbl="conFgAcc1" presStyleIdx="2" presStyleCnt="6">
        <dgm:presLayoutVars>
          <dgm:bulletEnabled val="1"/>
        </dgm:presLayoutVars>
      </dgm:prSet>
      <dgm:spPr/>
    </dgm:pt>
    <dgm:pt modelId="{453A66AB-21F3-EE4D-9FB4-B8A753584C89}" type="pres">
      <dgm:prSet presAssocID="{18CA2958-3D58-4604-8D13-CC4A1D8FBCFF}" presName="spaceBetweenRectangles" presStyleCnt="0"/>
      <dgm:spPr/>
    </dgm:pt>
    <dgm:pt modelId="{2B4BA103-366C-9D4A-86CA-69D8D104750F}" type="pres">
      <dgm:prSet presAssocID="{AF471DD4-B60F-4D9D-A5D5-71EFD5BB83B2}" presName="parentLin" presStyleCnt="0"/>
      <dgm:spPr/>
    </dgm:pt>
    <dgm:pt modelId="{E703455B-4057-744F-8D41-C97E41D861B1}" type="pres">
      <dgm:prSet presAssocID="{AF471DD4-B60F-4D9D-A5D5-71EFD5BB83B2}" presName="parentLeftMargin" presStyleLbl="node1" presStyleIdx="2" presStyleCnt="6"/>
      <dgm:spPr/>
    </dgm:pt>
    <dgm:pt modelId="{6F9F8D46-C996-3541-A1C4-2A5F2D5A6093}" type="pres">
      <dgm:prSet presAssocID="{AF471DD4-B60F-4D9D-A5D5-71EFD5BB83B2}" presName="parentText" presStyleLbl="node1" presStyleIdx="3" presStyleCnt="6">
        <dgm:presLayoutVars>
          <dgm:chMax val="0"/>
          <dgm:bulletEnabled val="1"/>
        </dgm:presLayoutVars>
      </dgm:prSet>
      <dgm:spPr/>
    </dgm:pt>
    <dgm:pt modelId="{D2001C39-418B-D748-87A7-CE82244FC3BB}" type="pres">
      <dgm:prSet presAssocID="{AF471DD4-B60F-4D9D-A5D5-71EFD5BB83B2}" presName="negativeSpace" presStyleCnt="0"/>
      <dgm:spPr/>
    </dgm:pt>
    <dgm:pt modelId="{0D0CC5D4-EB13-C64A-A245-E20EC7A65411}" type="pres">
      <dgm:prSet presAssocID="{AF471DD4-B60F-4D9D-A5D5-71EFD5BB83B2}" presName="childText" presStyleLbl="conFgAcc1" presStyleIdx="3" presStyleCnt="6">
        <dgm:presLayoutVars>
          <dgm:bulletEnabled val="1"/>
        </dgm:presLayoutVars>
      </dgm:prSet>
      <dgm:spPr/>
    </dgm:pt>
    <dgm:pt modelId="{3AC6868E-B13C-C746-A393-8A4F074CEF02}" type="pres">
      <dgm:prSet presAssocID="{1026E779-6503-4D92-9063-A714F9750197}" presName="spaceBetweenRectangles" presStyleCnt="0"/>
      <dgm:spPr/>
    </dgm:pt>
    <dgm:pt modelId="{0C76A495-45C9-4A40-AB94-022C4FA9426D}" type="pres">
      <dgm:prSet presAssocID="{DC1C97E0-A650-42CC-94E0-FB0E342D623A}" presName="parentLin" presStyleCnt="0"/>
      <dgm:spPr/>
    </dgm:pt>
    <dgm:pt modelId="{A00DF4AB-C150-E040-9FC4-F1917DAB0AE1}" type="pres">
      <dgm:prSet presAssocID="{DC1C97E0-A650-42CC-94E0-FB0E342D623A}" presName="parentLeftMargin" presStyleLbl="node1" presStyleIdx="3" presStyleCnt="6"/>
      <dgm:spPr/>
    </dgm:pt>
    <dgm:pt modelId="{52142936-21AE-B541-BB3D-18CD4D449C94}" type="pres">
      <dgm:prSet presAssocID="{DC1C97E0-A650-42CC-94E0-FB0E342D623A}" presName="parentText" presStyleLbl="node1" presStyleIdx="4" presStyleCnt="6">
        <dgm:presLayoutVars>
          <dgm:chMax val="0"/>
          <dgm:bulletEnabled val="1"/>
        </dgm:presLayoutVars>
      </dgm:prSet>
      <dgm:spPr/>
    </dgm:pt>
    <dgm:pt modelId="{8B1172BE-0BA9-CE4E-B3AD-7037FF294DC4}" type="pres">
      <dgm:prSet presAssocID="{DC1C97E0-A650-42CC-94E0-FB0E342D623A}" presName="negativeSpace" presStyleCnt="0"/>
      <dgm:spPr/>
    </dgm:pt>
    <dgm:pt modelId="{24227133-D63E-0D41-94F3-0BB280A0CDE0}" type="pres">
      <dgm:prSet presAssocID="{DC1C97E0-A650-42CC-94E0-FB0E342D623A}" presName="childText" presStyleLbl="conFgAcc1" presStyleIdx="4" presStyleCnt="6">
        <dgm:presLayoutVars>
          <dgm:bulletEnabled val="1"/>
        </dgm:presLayoutVars>
      </dgm:prSet>
      <dgm:spPr/>
    </dgm:pt>
    <dgm:pt modelId="{F4985E38-C0FE-5548-A867-D2F25AF33BA6}" type="pres">
      <dgm:prSet presAssocID="{F8B1CF5B-426F-4D6E-A766-B0001DDAE2BC}" presName="spaceBetweenRectangles" presStyleCnt="0"/>
      <dgm:spPr/>
    </dgm:pt>
    <dgm:pt modelId="{28F8084F-4CFD-3949-8393-BB109B2F41A9}" type="pres">
      <dgm:prSet presAssocID="{4558247A-8B6E-4575-9640-D3BEF0DCB291}" presName="parentLin" presStyleCnt="0"/>
      <dgm:spPr/>
    </dgm:pt>
    <dgm:pt modelId="{3CD4A8FF-BBC3-1C41-BEF0-C57838FFCEA6}" type="pres">
      <dgm:prSet presAssocID="{4558247A-8B6E-4575-9640-D3BEF0DCB291}" presName="parentLeftMargin" presStyleLbl="node1" presStyleIdx="4" presStyleCnt="6"/>
      <dgm:spPr/>
    </dgm:pt>
    <dgm:pt modelId="{C70EA0F3-4C07-0A43-93DF-A54BD55AECD6}" type="pres">
      <dgm:prSet presAssocID="{4558247A-8B6E-4575-9640-D3BEF0DCB291}" presName="parentText" presStyleLbl="node1" presStyleIdx="5" presStyleCnt="6">
        <dgm:presLayoutVars>
          <dgm:chMax val="0"/>
          <dgm:bulletEnabled val="1"/>
        </dgm:presLayoutVars>
      </dgm:prSet>
      <dgm:spPr/>
    </dgm:pt>
    <dgm:pt modelId="{714B9F59-C316-BB4E-AD34-66CD891490CC}" type="pres">
      <dgm:prSet presAssocID="{4558247A-8B6E-4575-9640-D3BEF0DCB291}" presName="negativeSpace" presStyleCnt="0"/>
      <dgm:spPr/>
    </dgm:pt>
    <dgm:pt modelId="{E471780D-0235-C54C-A66A-99F68848CBDE}" type="pres">
      <dgm:prSet presAssocID="{4558247A-8B6E-4575-9640-D3BEF0DCB291}" presName="childText" presStyleLbl="conFgAcc1" presStyleIdx="5" presStyleCnt="6">
        <dgm:presLayoutVars>
          <dgm:bulletEnabled val="1"/>
        </dgm:presLayoutVars>
      </dgm:prSet>
      <dgm:spPr/>
    </dgm:pt>
  </dgm:ptLst>
  <dgm:cxnLst>
    <dgm:cxn modelId="{CF089E01-CE04-804D-A12D-09B65F7422F5}" type="presOf" srcId="{AF471DD4-B60F-4D9D-A5D5-71EFD5BB83B2}" destId="{E703455B-4057-744F-8D41-C97E41D861B1}" srcOrd="0" destOrd="0" presId="urn:microsoft.com/office/officeart/2005/8/layout/list1"/>
    <dgm:cxn modelId="{F01A4603-FBE3-5643-872E-38963A607388}" type="presOf" srcId="{47635CC5-517B-445C-8642-F1DBD1D20F13}" destId="{6C40DC0D-A523-C346-9A77-854B49959357}" srcOrd="0" destOrd="0" presId="urn:microsoft.com/office/officeart/2005/8/layout/list1"/>
    <dgm:cxn modelId="{D9F1AD0A-D9D9-8C4E-A26F-1CF6077077E4}" type="presOf" srcId="{AF471DD4-B60F-4D9D-A5D5-71EFD5BB83B2}" destId="{6F9F8D46-C996-3541-A1C4-2A5F2D5A6093}" srcOrd="1" destOrd="0" presId="urn:microsoft.com/office/officeart/2005/8/layout/list1"/>
    <dgm:cxn modelId="{A0B51A0F-7CA3-214A-A8CF-1BBFFCEFB6FA}" type="presOf" srcId="{DC1C97E0-A650-42CC-94E0-FB0E342D623A}" destId="{52142936-21AE-B541-BB3D-18CD4D449C94}" srcOrd="1" destOrd="0" presId="urn:microsoft.com/office/officeart/2005/8/layout/list1"/>
    <dgm:cxn modelId="{78A10515-80E7-154D-B7A8-0D5FEB430ECE}" type="presOf" srcId="{340664C5-E7DD-4221-A3A9-0D4EE9B5B352}" destId="{5710004F-16E9-5D45-ABCF-D554F3D1BC3A}" srcOrd="0" destOrd="0" presId="urn:microsoft.com/office/officeart/2005/8/layout/list1"/>
    <dgm:cxn modelId="{4001EE1D-587A-424B-95F5-96E32E53E868}" srcId="{4A1CB000-ECD0-4359-9D0A-F4E534FA6763}" destId="{5DC75502-9F7A-43B3-B119-99D40D9ADF15}" srcOrd="1" destOrd="0" parTransId="{61B2D1FB-AB93-4B25-833E-083A6759C569}" sibTransId="{7870A174-5588-4810-8A27-0CA6796AEE58}"/>
    <dgm:cxn modelId="{42B6B13A-11B0-4428-964E-4B113CE5F2D9}" srcId="{4A1CB000-ECD0-4359-9D0A-F4E534FA6763}" destId="{47635CC5-517B-445C-8642-F1DBD1D20F13}" srcOrd="0" destOrd="0" parTransId="{59498308-C1E0-4D33-BF0E-2D83154C56B5}" sibTransId="{54590C81-D6A5-4AD7-8330-2FE38A83F0F1}"/>
    <dgm:cxn modelId="{BEF39345-F648-184B-8F86-5FCED14AC4A4}" type="presOf" srcId="{47635CC5-517B-445C-8642-F1DBD1D20F13}" destId="{FA44DE02-3FEF-8740-B10A-71A652CD4D02}" srcOrd="1" destOrd="0" presId="urn:microsoft.com/office/officeart/2005/8/layout/list1"/>
    <dgm:cxn modelId="{29F3C048-CDA8-BE48-9FAB-1428C6A62053}" type="presOf" srcId="{4558247A-8B6E-4575-9640-D3BEF0DCB291}" destId="{3CD4A8FF-BBC3-1C41-BEF0-C57838FFCEA6}" srcOrd="0" destOrd="0" presId="urn:microsoft.com/office/officeart/2005/8/layout/list1"/>
    <dgm:cxn modelId="{66CE618D-797F-6244-B2BF-692EFCA5DD08}" type="presOf" srcId="{340664C5-E7DD-4221-A3A9-0D4EE9B5B352}" destId="{4D5E873E-0AB5-894F-B476-277A43598B46}" srcOrd="1" destOrd="0" presId="urn:microsoft.com/office/officeart/2005/8/layout/list1"/>
    <dgm:cxn modelId="{EC4CAC99-812F-4F25-A347-6BF5CA4FBECA}" srcId="{4A1CB000-ECD0-4359-9D0A-F4E534FA6763}" destId="{AF471DD4-B60F-4D9D-A5D5-71EFD5BB83B2}" srcOrd="3" destOrd="0" parTransId="{69DBD5E9-B492-4846-AEA5-460F9427D1A2}" sibTransId="{1026E779-6503-4D92-9063-A714F9750197}"/>
    <dgm:cxn modelId="{492D3AA2-6CE5-4222-9358-C3724F58543B}" srcId="{4A1CB000-ECD0-4359-9D0A-F4E534FA6763}" destId="{DC1C97E0-A650-42CC-94E0-FB0E342D623A}" srcOrd="4" destOrd="0" parTransId="{8DC7B55C-8D49-449E-95C7-0C997FFA434E}" sibTransId="{F8B1CF5B-426F-4D6E-A766-B0001DDAE2BC}"/>
    <dgm:cxn modelId="{3CB32FA3-B976-F646-88E0-36846E2C6D0F}" type="presOf" srcId="{DC1C97E0-A650-42CC-94E0-FB0E342D623A}" destId="{A00DF4AB-C150-E040-9FC4-F1917DAB0AE1}" srcOrd="0" destOrd="0" presId="urn:microsoft.com/office/officeart/2005/8/layout/list1"/>
    <dgm:cxn modelId="{575011B8-AD49-4D4C-9A61-1A99A5869A2D}" type="presOf" srcId="{4558247A-8B6E-4575-9640-D3BEF0DCB291}" destId="{C70EA0F3-4C07-0A43-93DF-A54BD55AECD6}" srcOrd="1" destOrd="0" presId="urn:microsoft.com/office/officeart/2005/8/layout/list1"/>
    <dgm:cxn modelId="{7A50E6C2-73A1-4F47-BCB0-CDE8D9858FD6}" type="presOf" srcId="{5DC75502-9F7A-43B3-B119-99D40D9ADF15}" destId="{B6894E8A-1282-EA44-B191-1D8095269437}" srcOrd="1" destOrd="0" presId="urn:microsoft.com/office/officeart/2005/8/layout/list1"/>
    <dgm:cxn modelId="{9A5425C8-B578-4BFC-9DB5-E7C1D95D0C49}" srcId="{4A1CB000-ECD0-4359-9D0A-F4E534FA6763}" destId="{340664C5-E7DD-4221-A3A9-0D4EE9B5B352}" srcOrd="2" destOrd="0" parTransId="{335BB2DB-98DB-49E1-8DA6-63A0AA6CB51A}" sibTransId="{18CA2958-3D58-4604-8D13-CC4A1D8FBCFF}"/>
    <dgm:cxn modelId="{79133EC8-7BED-478E-90D9-560AB017A864}" srcId="{4A1CB000-ECD0-4359-9D0A-F4E534FA6763}" destId="{4558247A-8B6E-4575-9640-D3BEF0DCB291}" srcOrd="5" destOrd="0" parTransId="{C2E5A205-B8FB-4744-851B-3A0479A275E9}" sibTransId="{70409C23-4900-4F88-81D4-E068882BE517}"/>
    <dgm:cxn modelId="{424AFBDA-26DE-3346-A9C7-23378DB57959}" type="presOf" srcId="{4A1CB000-ECD0-4359-9D0A-F4E534FA6763}" destId="{6C717A6E-63A5-B94D-83AC-54D35FB4AC90}" srcOrd="0" destOrd="0" presId="urn:microsoft.com/office/officeart/2005/8/layout/list1"/>
    <dgm:cxn modelId="{40BDF4E1-01C3-6241-9B4A-F6F2786185FE}" type="presOf" srcId="{5DC75502-9F7A-43B3-B119-99D40D9ADF15}" destId="{C30481E4-3F4D-1C4D-A80F-8AB243616DB7}" srcOrd="0" destOrd="0" presId="urn:microsoft.com/office/officeart/2005/8/layout/list1"/>
    <dgm:cxn modelId="{274B9621-9C47-3842-8BD6-EA2C22DBEB0C}" type="presParOf" srcId="{6C717A6E-63A5-B94D-83AC-54D35FB4AC90}" destId="{1A22EC43-CFA1-4C4A-BCA8-0CC5EC0D18B5}" srcOrd="0" destOrd="0" presId="urn:microsoft.com/office/officeart/2005/8/layout/list1"/>
    <dgm:cxn modelId="{654CF049-2E1C-C84D-AAF6-52AD68423688}" type="presParOf" srcId="{1A22EC43-CFA1-4C4A-BCA8-0CC5EC0D18B5}" destId="{6C40DC0D-A523-C346-9A77-854B49959357}" srcOrd="0" destOrd="0" presId="urn:microsoft.com/office/officeart/2005/8/layout/list1"/>
    <dgm:cxn modelId="{41A69D47-8CCE-BC4E-8E8B-33876241DD21}" type="presParOf" srcId="{1A22EC43-CFA1-4C4A-BCA8-0CC5EC0D18B5}" destId="{FA44DE02-3FEF-8740-B10A-71A652CD4D02}" srcOrd="1" destOrd="0" presId="urn:microsoft.com/office/officeart/2005/8/layout/list1"/>
    <dgm:cxn modelId="{8AEF4DD6-0EB8-194B-8014-12FC91020EFE}" type="presParOf" srcId="{6C717A6E-63A5-B94D-83AC-54D35FB4AC90}" destId="{04F3816D-5E04-A54B-9E0E-C5DE90320DDA}" srcOrd="1" destOrd="0" presId="urn:microsoft.com/office/officeart/2005/8/layout/list1"/>
    <dgm:cxn modelId="{86821ABD-9081-064C-A85D-C281BE4A3BC3}" type="presParOf" srcId="{6C717A6E-63A5-B94D-83AC-54D35FB4AC90}" destId="{95408A48-2B07-534B-A739-B0AFDAE5F493}" srcOrd="2" destOrd="0" presId="urn:microsoft.com/office/officeart/2005/8/layout/list1"/>
    <dgm:cxn modelId="{96B3068C-F432-F943-B96F-C423DDEB9122}" type="presParOf" srcId="{6C717A6E-63A5-B94D-83AC-54D35FB4AC90}" destId="{BD21E6DB-A167-E94D-9D37-84F013A507E0}" srcOrd="3" destOrd="0" presId="urn:microsoft.com/office/officeart/2005/8/layout/list1"/>
    <dgm:cxn modelId="{6F9A83CC-7050-FB45-8487-58B6CA977804}" type="presParOf" srcId="{6C717A6E-63A5-B94D-83AC-54D35FB4AC90}" destId="{E10932D1-EE27-8844-82B3-4CD014F93496}" srcOrd="4" destOrd="0" presId="urn:microsoft.com/office/officeart/2005/8/layout/list1"/>
    <dgm:cxn modelId="{17B5D6D1-67C5-BD4A-BD40-0CAFEE9916DD}" type="presParOf" srcId="{E10932D1-EE27-8844-82B3-4CD014F93496}" destId="{C30481E4-3F4D-1C4D-A80F-8AB243616DB7}" srcOrd="0" destOrd="0" presId="urn:microsoft.com/office/officeart/2005/8/layout/list1"/>
    <dgm:cxn modelId="{2406AA91-313F-204E-94D3-0A302DA9CCCB}" type="presParOf" srcId="{E10932D1-EE27-8844-82B3-4CD014F93496}" destId="{B6894E8A-1282-EA44-B191-1D8095269437}" srcOrd="1" destOrd="0" presId="urn:microsoft.com/office/officeart/2005/8/layout/list1"/>
    <dgm:cxn modelId="{DBEC4522-3BA9-F04E-A9A6-D70CCAC205E3}" type="presParOf" srcId="{6C717A6E-63A5-B94D-83AC-54D35FB4AC90}" destId="{DD5594B1-B5CE-7E44-97A1-9D6C81E7C48E}" srcOrd="5" destOrd="0" presId="urn:microsoft.com/office/officeart/2005/8/layout/list1"/>
    <dgm:cxn modelId="{4E7F628B-41B9-4245-91AF-BFF5817F73F0}" type="presParOf" srcId="{6C717A6E-63A5-B94D-83AC-54D35FB4AC90}" destId="{5B772961-379E-0645-A248-022B37BD2B21}" srcOrd="6" destOrd="0" presId="urn:microsoft.com/office/officeart/2005/8/layout/list1"/>
    <dgm:cxn modelId="{5969FC39-9AF2-8C45-A98E-AB3CED24FC51}" type="presParOf" srcId="{6C717A6E-63A5-B94D-83AC-54D35FB4AC90}" destId="{7494743E-13E5-C941-97B9-C37036291851}" srcOrd="7" destOrd="0" presId="urn:microsoft.com/office/officeart/2005/8/layout/list1"/>
    <dgm:cxn modelId="{A12DCDCB-938F-F74E-88BE-179DD62632C8}" type="presParOf" srcId="{6C717A6E-63A5-B94D-83AC-54D35FB4AC90}" destId="{209851FE-0AC8-2A4E-AB3F-31D1486E0397}" srcOrd="8" destOrd="0" presId="urn:microsoft.com/office/officeart/2005/8/layout/list1"/>
    <dgm:cxn modelId="{60A6E5B1-DD92-C54A-8B60-72BF2C889154}" type="presParOf" srcId="{209851FE-0AC8-2A4E-AB3F-31D1486E0397}" destId="{5710004F-16E9-5D45-ABCF-D554F3D1BC3A}" srcOrd="0" destOrd="0" presId="urn:microsoft.com/office/officeart/2005/8/layout/list1"/>
    <dgm:cxn modelId="{593017FE-C7FE-3941-85F1-3595831371B5}" type="presParOf" srcId="{209851FE-0AC8-2A4E-AB3F-31D1486E0397}" destId="{4D5E873E-0AB5-894F-B476-277A43598B46}" srcOrd="1" destOrd="0" presId="urn:microsoft.com/office/officeart/2005/8/layout/list1"/>
    <dgm:cxn modelId="{283D7C97-2801-B348-B5CE-DF8A89FB8970}" type="presParOf" srcId="{6C717A6E-63A5-B94D-83AC-54D35FB4AC90}" destId="{5C13C169-3E9E-CB41-937E-C6E1AD242D55}" srcOrd="9" destOrd="0" presId="urn:microsoft.com/office/officeart/2005/8/layout/list1"/>
    <dgm:cxn modelId="{77D1E3C9-E415-E244-92F9-22778A352A32}" type="presParOf" srcId="{6C717A6E-63A5-B94D-83AC-54D35FB4AC90}" destId="{E5B17C84-E92C-7348-BB4D-C1221D68B6DA}" srcOrd="10" destOrd="0" presId="urn:microsoft.com/office/officeart/2005/8/layout/list1"/>
    <dgm:cxn modelId="{BA2DCDB5-6D5B-4A48-9F3A-29EDE8368BFE}" type="presParOf" srcId="{6C717A6E-63A5-B94D-83AC-54D35FB4AC90}" destId="{453A66AB-21F3-EE4D-9FB4-B8A753584C89}" srcOrd="11" destOrd="0" presId="urn:microsoft.com/office/officeart/2005/8/layout/list1"/>
    <dgm:cxn modelId="{CF2C4684-36B2-5B44-BA97-AE5DA6F52CE1}" type="presParOf" srcId="{6C717A6E-63A5-B94D-83AC-54D35FB4AC90}" destId="{2B4BA103-366C-9D4A-86CA-69D8D104750F}" srcOrd="12" destOrd="0" presId="urn:microsoft.com/office/officeart/2005/8/layout/list1"/>
    <dgm:cxn modelId="{4A39D3EB-0100-394B-BD90-453FE2B49476}" type="presParOf" srcId="{2B4BA103-366C-9D4A-86CA-69D8D104750F}" destId="{E703455B-4057-744F-8D41-C97E41D861B1}" srcOrd="0" destOrd="0" presId="urn:microsoft.com/office/officeart/2005/8/layout/list1"/>
    <dgm:cxn modelId="{A8CB954D-C4F0-234B-8EC5-FA775DC02CBA}" type="presParOf" srcId="{2B4BA103-366C-9D4A-86CA-69D8D104750F}" destId="{6F9F8D46-C996-3541-A1C4-2A5F2D5A6093}" srcOrd="1" destOrd="0" presId="urn:microsoft.com/office/officeart/2005/8/layout/list1"/>
    <dgm:cxn modelId="{B57CD4C9-7838-F549-931D-4F8325BB0FD4}" type="presParOf" srcId="{6C717A6E-63A5-B94D-83AC-54D35FB4AC90}" destId="{D2001C39-418B-D748-87A7-CE82244FC3BB}" srcOrd="13" destOrd="0" presId="urn:microsoft.com/office/officeart/2005/8/layout/list1"/>
    <dgm:cxn modelId="{F518801A-2147-E442-9F49-8C265D3C1DA1}" type="presParOf" srcId="{6C717A6E-63A5-B94D-83AC-54D35FB4AC90}" destId="{0D0CC5D4-EB13-C64A-A245-E20EC7A65411}" srcOrd="14" destOrd="0" presId="urn:microsoft.com/office/officeart/2005/8/layout/list1"/>
    <dgm:cxn modelId="{D4D68510-3DA0-984E-901D-837B555D4565}" type="presParOf" srcId="{6C717A6E-63A5-B94D-83AC-54D35FB4AC90}" destId="{3AC6868E-B13C-C746-A393-8A4F074CEF02}" srcOrd="15" destOrd="0" presId="urn:microsoft.com/office/officeart/2005/8/layout/list1"/>
    <dgm:cxn modelId="{D3707D20-0DA3-F84F-8ED7-73B4ABE6E503}" type="presParOf" srcId="{6C717A6E-63A5-B94D-83AC-54D35FB4AC90}" destId="{0C76A495-45C9-4A40-AB94-022C4FA9426D}" srcOrd="16" destOrd="0" presId="urn:microsoft.com/office/officeart/2005/8/layout/list1"/>
    <dgm:cxn modelId="{E8BDC7B9-610C-E946-AB0F-203E248C31E6}" type="presParOf" srcId="{0C76A495-45C9-4A40-AB94-022C4FA9426D}" destId="{A00DF4AB-C150-E040-9FC4-F1917DAB0AE1}" srcOrd="0" destOrd="0" presId="urn:microsoft.com/office/officeart/2005/8/layout/list1"/>
    <dgm:cxn modelId="{48DD980F-36F6-B043-B1BE-F658371AE1F3}" type="presParOf" srcId="{0C76A495-45C9-4A40-AB94-022C4FA9426D}" destId="{52142936-21AE-B541-BB3D-18CD4D449C94}" srcOrd="1" destOrd="0" presId="urn:microsoft.com/office/officeart/2005/8/layout/list1"/>
    <dgm:cxn modelId="{5B933899-148C-FC4F-B2D9-63710DF6ADFF}" type="presParOf" srcId="{6C717A6E-63A5-B94D-83AC-54D35FB4AC90}" destId="{8B1172BE-0BA9-CE4E-B3AD-7037FF294DC4}" srcOrd="17" destOrd="0" presId="urn:microsoft.com/office/officeart/2005/8/layout/list1"/>
    <dgm:cxn modelId="{EFF34EE8-CF08-0D4A-A037-5F99D3FB7B4B}" type="presParOf" srcId="{6C717A6E-63A5-B94D-83AC-54D35FB4AC90}" destId="{24227133-D63E-0D41-94F3-0BB280A0CDE0}" srcOrd="18" destOrd="0" presId="urn:microsoft.com/office/officeart/2005/8/layout/list1"/>
    <dgm:cxn modelId="{D8613625-05E3-D14B-ABAE-A948A39F7F1F}" type="presParOf" srcId="{6C717A6E-63A5-B94D-83AC-54D35FB4AC90}" destId="{F4985E38-C0FE-5548-A867-D2F25AF33BA6}" srcOrd="19" destOrd="0" presId="urn:microsoft.com/office/officeart/2005/8/layout/list1"/>
    <dgm:cxn modelId="{9987513D-CEAC-E948-B666-EBB08FAD2430}" type="presParOf" srcId="{6C717A6E-63A5-B94D-83AC-54D35FB4AC90}" destId="{28F8084F-4CFD-3949-8393-BB109B2F41A9}" srcOrd="20" destOrd="0" presId="urn:microsoft.com/office/officeart/2005/8/layout/list1"/>
    <dgm:cxn modelId="{4346D14C-3657-EC46-B0BA-1B46B58D51ED}" type="presParOf" srcId="{28F8084F-4CFD-3949-8393-BB109B2F41A9}" destId="{3CD4A8FF-BBC3-1C41-BEF0-C57838FFCEA6}" srcOrd="0" destOrd="0" presId="urn:microsoft.com/office/officeart/2005/8/layout/list1"/>
    <dgm:cxn modelId="{4EEAADC7-91AA-F04F-9C30-30C784197D9F}" type="presParOf" srcId="{28F8084F-4CFD-3949-8393-BB109B2F41A9}" destId="{C70EA0F3-4C07-0A43-93DF-A54BD55AECD6}" srcOrd="1" destOrd="0" presId="urn:microsoft.com/office/officeart/2005/8/layout/list1"/>
    <dgm:cxn modelId="{DDB2C029-2FB2-7348-9AB4-CFE7B1724126}" type="presParOf" srcId="{6C717A6E-63A5-B94D-83AC-54D35FB4AC90}" destId="{714B9F59-C316-BB4E-AD34-66CD891490CC}" srcOrd="21" destOrd="0" presId="urn:microsoft.com/office/officeart/2005/8/layout/list1"/>
    <dgm:cxn modelId="{92093DF8-8EC9-724F-A2C7-8E2A9E41A7F2}" type="presParOf" srcId="{6C717A6E-63A5-B94D-83AC-54D35FB4AC90}" destId="{E471780D-0235-C54C-A66A-99F68848CBDE}" srcOrd="2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408A48-2B07-534B-A739-B0AFDAE5F493}">
      <dsp:nvSpPr>
        <dsp:cNvPr id="0" name=""/>
        <dsp:cNvSpPr/>
      </dsp:nvSpPr>
      <dsp:spPr>
        <a:xfrm>
          <a:off x="0" y="632910"/>
          <a:ext cx="6900512" cy="4536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A44DE02-3FEF-8740-B10A-71A652CD4D02}">
      <dsp:nvSpPr>
        <dsp:cNvPr id="0" name=""/>
        <dsp:cNvSpPr/>
      </dsp:nvSpPr>
      <dsp:spPr>
        <a:xfrm>
          <a:off x="345025" y="367230"/>
          <a:ext cx="4830358" cy="53136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800100">
            <a:lnSpc>
              <a:spcPct val="90000"/>
            </a:lnSpc>
            <a:spcBef>
              <a:spcPct val="0"/>
            </a:spcBef>
            <a:spcAft>
              <a:spcPct val="35000"/>
            </a:spcAft>
            <a:buNone/>
          </a:pPr>
          <a:r>
            <a:rPr lang="en-US" sz="1800" kern="1200"/>
            <a:t>One employee can make many sales.</a:t>
          </a:r>
        </a:p>
      </dsp:txBody>
      <dsp:txXfrm>
        <a:off x="370964" y="393169"/>
        <a:ext cx="4778480" cy="479482"/>
      </dsp:txXfrm>
    </dsp:sp>
    <dsp:sp modelId="{5B772961-379E-0645-A248-022B37BD2B21}">
      <dsp:nvSpPr>
        <dsp:cNvPr id="0" name=""/>
        <dsp:cNvSpPr/>
      </dsp:nvSpPr>
      <dsp:spPr>
        <a:xfrm>
          <a:off x="0" y="1449390"/>
          <a:ext cx="6900512" cy="453600"/>
        </a:xfrm>
        <a:prstGeom prst="rect">
          <a:avLst/>
        </a:prstGeom>
        <a:solidFill>
          <a:schemeClr val="lt1">
            <a:alpha val="90000"/>
            <a:hueOff val="0"/>
            <a:satOff val="0"/>
            <a:lumOff val="0"/>
            <a:alphaOff val="0"/>
          </a:schemeClr>
        </a:solidFill>
        <a:ln w="12700" cap="flat" cmpd="sng" algn="ctr">
          <a:solidFill>
            <a:schemeClr val="accent5">
              <a:hueOff val="-1351709"/>
              <a:satOff val="-3484"/>
              <a:lumOff val="-2353"/>
              <a:alphaOff val="0"/>
            </a:schemeClr>
          </a:solidFill>
          <a:prstDash val="solid"/>
          <a:miter lim="800000"/>
        </a:ln>
        <a:effectLst/>
      </dsp:spPr>
      <dsp:style>
        <a:lnRef idx="2">
          <a:scrgbClr r="0" g="0" b="0"/>
        </a:lnRef>
        <a:fillRef idx="1">
          <a:scrgbClr r="0" g="0" b="0"/>
        </a:fillRef>
        <a:effectRef idx="0">
          <a:scrgbClr r="0" g="0" b="0"/>
        </a:effectRef>
        <a:fontRef idx="minor"/>
      </dsp:style>
    </dsp:sp>
    <dsp:sp modelId="{B6894E8A-1282-EA44-B191-1D8095269437}">
      <dsp:nvSpPr>
        <dsp:cNvPr id="0" name=""/>
        <dsp:cNvSpPr/>
      </dsp:nvSpPr>
      <dsp:spPr>
        <a:xfrm>
          <a:off x="345025" y="1183710"/>
          <a:ext cx="4830358" cy="531360"/>
        </a:xfrm>
        <a:prstGeom prst="round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800100">
            <a:lnSpc>
              <a:spcPct val="90000"/>
            </a:lnSpc>
            <a:spcBef>
              <a:spcPct val="0"/>
            </a:spcBef>
            <a:spcAft>
              <a:spcPct val="35000"/>
            </a:spcAft>
            <a:buNone/>
          </a:pPr>
          <a:r>
            <a:rPr lang="en-US" sz="1800" kern="1200"/>
            <a:t>Many inventory items can be sold many times.</a:t>
          </a:r>
        </a:p>
      </dsp:txBody>
      <dsp:txXfrm>
        <a:off x="370964" y="1209649"/>
        <a:ext cx="4778480" cy="479482"/>
      </dsp:txXfrm>
    </dsp:sp>
    <dsp:sp modelId="{E5B17C84-E92C-7348-BB4D-C1221D68B6DA}">
      <dsp:nvSpPr>
        <dsp:cNvPr id="0" name=""/>
        <dsp:cNvSpPr/>
      </dsp:nvSpPr>
      <dsp:spPr>
        <a:xfrm>
          <a:off x="0" y="2265870"/>
          <a:ext cx="6900512" cy="453600"/>
        </a:xfrm>
        <a:prstGeom prst="rect">
          <a:avLst/>
        </a:prstGeom>
        <a:solidFill>
          <a:schemeClr val="lt1">
            <a:alpha val="90000"/>
            <a:hueOff val="0"/>
            <a:satOff val="0"/>
            <a:lumOff val="0"/>
            <a:alphaOff val="0"/>
          </a:schemeClr>
        </a:solidFill>
        <a:ln w="12700" cap="flat" cmpd="sng" algn="ctr">
          <a:solidFill>
            <a:schemeClr val="accent5">
              <a:hueOff val="-2703417"/>
              <a:satOff val="-6968"/>
              <a:lumOff val="-4706"/>
              <a:alphaOff val="0"/>
            </a:schemeClr>
          </a:solidFill>
          <a:prstDash val="solid"/>
          <a:miter lim="800000"/>
        </a:ln>
        <a:effectLst/>
      </dsp:spPr>
      <dsp:style>
        <a:lnRef idx="2">
          <a:scrgbClr r="0" g="0" b="0"/>
        </a:lnRef>
        <a:fillRef idx="1">
          <a:scrgbClr r="0" g="0" b="0"/>
        </a:fillRef>
        <a:effectRef idx="0">
          <a:scrgbClr r="0" g="0" b="0"/>
        </a:effectRef>
        <a:fontRef idx="minor"/>
      </dsp:style>
    </dsp:sp>
    <dsp:sp modelId="{4D5E873E-0AB5-894F-B476-277A43598B46}">
      <dsp:nvSpPr>
        <dsp:cNvPr id="0" name=""/>
        <dsp:cNvSpPr/>
      </dsp:nvSpPr>
      <dsp:spPr>
        <a:xfrm>
          <a:off x="345025" y="2000190"/>
          <a:ext cx="4830358" cy="531360"/>
        </a:xfrm>
        <a:prstGeom prst="round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800100">
            <a:lnSpc>
              <a:spcPct val="90000"/>
            </a:lnSpc>
            <a:spcBef>
              <a:spcPct val="0"/>
            </a:spcBef>
            <a:spcAft>
              <a:spcPct val="35000"/>
            </a:spcAft>
            <a:buNone/>
          </a:pPr>
          <a:r>
            <a:rPr lang="en-US" sz="1800" kern="1200"/>
            <a:t>One Customer can make many purchases.</a:t>
          </a:r>
        </a:p>
      </dsp:txBody>
      <dsp:txXfrm>
        <a:off x="370964" y="2026129"/>
        <a:ext cx="4778480" cy="479482"/>
      </dsp:txXfrm>
    </dsp:sp>
    <dsp:sp modelId="{0D0CC5D4-EB13-C64A-A245-E20EC7A65411}">
      <dsp:nvSpPr>
        <dsp:cNvPr id="0" name=""/>
        <dsp:cNvSpPr/>
      </dsp:nvSpPr>
      <dsp:spPr>
        <a:xfrm>
          <a:off x="0" y="3082350"/>
          <a:ext cx="6900512" cy="453600"/>
        </a:xfrm>
        <a:prstGeom prst="rect">
          <a:avLst/>
        </a:prstGeom>
        <a:solidFill>
          <a:schemeClr val="lt1">
            <a:alpha val="90000"/>
            <a:hueOff val="0"/>
            <a:satOff val="0"/>
            <a:lumOff val="0"/>
            <a:alphaOff val="0"/>
          </a:schemeClr>
        </a:solidFill>
        <a:ln w="12700" cap="flat" cmpd="sng" algn="ctr">
          <a:solidFill>
            <a:schemeClr val="accent5">
              <a:hueOff val="-4055126"/>
              <a:satOff val="-10451"/>
              <a:lumOff val="-7059"/>
              <a:alphaOff val="0"/>
            </a:schemeClr>
          </a:solidFill>
          <a:prstDash val="solid"/>
          <a:miter lim="800000"/>
        </a:ln>
        <a:effectLst/>
      </dsp:spPr>
      <dsp:style>
        <a:lnRef idx="2">
          <a:scrgbClr r="0" g="0" b="0"/>
        </a:lnRef>
        <a:fillRef idx="1">
          <a:scrgbClr r="0" g="0" b="0"/>
        </a:fillRef>
        <a:effectRef idx="0">
          <a:scrgbClr r="0" g="0" b="0"/>
        </a:effectRef>
        <a:fontRef idx="minor"/>
      </dsp:style>
    </dsp:sp>
    <dsp:sp modelId="{6F9F8D46-C996-3541-A1C4-2A5F2D5A6093}">
      <dsp:nvSpPr>
        <dsp:cNvPr id="0" name=""/>
        <dsp:cNvSpPr/>
      </dsp:nvSpPr>
      <dsp:spPr>
        <a:xfrm>
          <a:off x="345025" y="2816670"/>
          <a:ext cx="4830358" cy="531360"/>
        </a:xfrm>
        <a:prstGeom prst="round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800100">
            <a:lnSpc>
              <a:spcPct val="90000"/>
            </a:lnSpc>
            <a:spcBef>
              <a:spcPct val="0"/>
            </a:spcBef>
            <a:spcAft>
              <a:spcPct val="35000"/>
            </a:spcAft>
            <a:buNone/>
          </a:pPr>
          <a:r>
            <a:rPr lang="en-US" sz="1800" kern="1200"/>
            <a:t>One customer can go on many trips.</a:t>
          </a:r>
        </a:p>
      </dsp:txBody>
      <dsp:txXfrm>
        <a:off x="370964" y="2842609"/>
        <a:ext cx="4778480" cy="479482"/>
      </dsp:txXfrm>
    </dsp:sp>
    <dsp:sp modelId="{24227133-D63E-0D41-94F3-0BB280A0CDE0}">
      <dsp:nvSpPr>
        <dsp:cNvPr id="0" name=""/>
        <dsp:cNvSpPr/>
      </dsp:nvSpPr>
      <dsp:spPr>
        <a:xfrm>
          <a:off x="0" y="3898830"/>
          <a:ext cx="6900512" cy="453600"/>
        </a:xfrm>
        <a:prstGeom prst="rect">
          <a:avLst/>
        </a:prstGeom>
        <a:solidFill>
          <a:schemeClr val="lt1">
            <a:alpha val="90000"/>
            <a:hueOff val="0"/>
            <a:satOff val="0"/>
            <a:lumOff val="0"/>
            <a:alphaOff val="0"/>
          </a:schemeClr>
        </a:solidFill>
        <a:ln w="12700" cap="flat" cmpd="sng" algn="ctr">
          <a:solidFill>
            <a:schemeClr val="accent5">
              <a:hueOff val="-5406834"/>
              <a:satOff val="-13935"/>
              <a:lumOff val="-9412"/>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142936-21AE-B541-BB3D-18CD4D449C94}">
      <dsp:nvSpPr>
        <dsp:cNvPr id="0" name=""/>
        <dsp:cNvSpPr/>
      </dsp:nvSpPr>
      <dsp:spPr>
        <a:xfrm>
          <a:off x="345025" y="3633150"/>
          <a:ext cx="4830358" cy="531360"/>
        </a:xfrm>
        <a:prstGeom prst="round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800100">
            <a:lnSpc>
              <a:spcPct val="90000"/>
            </a:lnSpc>
            <a:spcBef>
              <a:spcPct val="0"/>
            </a:spcBef>
            <a:spcAft>
              <a:spcPct val="35000"/>
            </a:spcAft>
            <a:buNone/>
          </a:pPr>
          <a:r>
            <a:rPr lang="en-US" sz="1800" kern="1200"/>
            <a:t>Many Trips can be taken to one location.</a:t>
          </a:r>
        </a:p>
      </dsp:txBody>
      <dsp:txXfrm>
        <a:off x="370964" y="3659089"/>
        <a:ext cx="4778480" cy="479482"/>
      </dsp:txXfrm>
    </dsp:sp>
    <dsp:sp modelId="{E471780D-0235-C54C-A66A-99F68848CBDE}">
      <dsp:nvSpPr>
        <dsp:cNvPr id="0" name=""/>
        <dsp:cNvSpPr/>
      </dsp:nvSpPr>
      <dsp:spPr>
        <a:xfrm>
          <a:off x="0" y="4715310"/>
          <a:ext cx="6900512" cy="453600"/>
        </a:xfrm>
        <a:prstGeom prst="rect">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 modelId="{C70EA0F3-4C07-0A43-93DF-A54BD55AECD6}">
      <dsp:nvSpPr>
        <dsp:cNvPr id="0" name=""/>
        <dsp:cNvSpPr/>
      </dsp:nvSpPr>
      <dsp:spPr>
        <a:xfrm>
          <a:off x="345025" y="4449630"/>
          <a:ext cx="4830358" cy="53136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800100">
            <a:lnSpc>
              <a:spcPct val="90000"/>
            </a:lnSpc>
            <a:spcBef>
              <a:spcPct val="0"/>
            </a:spcBef>
            <a:spcAft>
              <a:spcPct val="35000"/>
            </a:spcAft>
            <a:buNone/>
          </a:pPr>
          <a:r>
            <a:rPr lang="en-US" sz="1800" kern="1200"/>
            <a:t>One employee plans many trips.</a:t>
          </a:r>
        </a:p>
      </dsp:txBody>
      <dsp:txXfrm>
        <a:off x="370964" y="4475569"/>
        <a:ext cx="4778480" cy="47948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jp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4CFDD-45A1-E260-D64D-83A9F7B1BF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5814F42-783B-AFFF-82C5-1D425A7C9A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E938B84-E721-7AF2-185E-C1E640E13703}"/>
              </a:ext>
            </a:extLst>
          </p:cNvPr>
          <p:cNvSpPr>
            <a:spLocks noGrp="1"/>
          </p:cNvSpPr>
          <p:nvPr>
            <p:ph type="dt" sz="half" idx="10"/>
          </p:nvPr>
        </p:nvSpPr>
        <p:spPr/>
        <p:txBody>
          <a:bodyPr/>
          <a:lstStyle/>
          <a:p>
            <a:fld id="{F15E9870-39A9-134D-B01B-9013BC8BD98F}" type="datetimeFigureOut">
              <a:rPr lang="en-US" smtClean="0"/>
              <a:t>3/10/2024</a:t>
            </a:fld>
            <a:endParaRPr lang="en-US"/>
          </a:p>
        </p:txBody>
      </p:sp>
      <p:sp>
        <p:nvSpPr>
          <p:cNvPr id="5" name="Footer Placeholder 4">
            <a:extLst>
              <a:ext uri="{FF2B5EF4-FFF2-40B4-BE49-F238E27FC236}">
                <a16:creationId xmlns:a16="http://schemas.microsoft.com/office/drawing/2014/main" id="{61545565-E3B9-C4D4-641E-C10BF88A1C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05ECBB-2944-1C1D-3844-4F8A6B6CF94F}"/>
              </a:ext>
            </a:extLst>
          </p:cNvPr>
          <p:cNvSpPr>
            <a:spLocks noGrp="1"/>
          </p:cNvSpPr>
          <p:nvPr>
            <p:ph type="sldNum" sz="quarter" idx="12"/>
          </p:nvPr>
        </p:nvSpPr>
        <p:spPr/>
        <p:txBody>
          <a:bodyPr/>
          <a:lstStyle/>
          <a:p>
            <a:fld id="{F906D769-159E-E44C-BE5B-7C7685BFF204}" type="slidenum">
              <a:rPr lang="en-US" smtClean="0"/>
              <a:t>‹#›</a:t>
            </a:fld>
            <a:endParaRPr lang="en-US"/>
          </a:p>
        </p:txBody>
      </p:sp>
    </p:spTree>
    <p:extLst>
      <p:ext uri="{BB962C8B-B14F-4D97-AF65-F5344CB8AC3E}">
        <p14:creationId xmlns:p14="http://schemas.microsoft.com/office/powerpoint/2010/main" val="361333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BF4AB-E033-A267-8F08-5222761CFFE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8C88D2F-9F13-D503-B2A5-3F49D5E147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ACFAB4-B6F8-0DE3-A6BF-6DB64C47DBB7}"/>
              </a:ext>
            </a:extLst>
          </p:cNvPr>
          <p:cNvSpPr>
            <a:spLocks noGrp="1"/>
          </p:cNvSpPr>
          <p:nvPr>
            <p:ph type="dt" sz="half" idx="10"/>
          </p:nvPr>
        </p:nvSpPr>
        <p:spPr/>
        <p:txBody>
          <a:bodyPr/>
          <a:lstStyle/>
          <a:p>
            <a:fld id="{F15E9870-39A9-134D-B01B-9013BC8BD98F}" type="datetimeFigureOut">
              <a:rPr lang="en-US" smtClean="0"/>
              <a:t>3/10/2024</a:t>
            </a:fld>
            <a:endParaRPr lang="en-US"/>
          </a:p>
        </p:txBody>
      </p:sp>
      <p:sp>
        <p:nvSpPr>
          <p:cNvPr id="5" name="Footer Placeholder 4">
            <a:extLst>
              <a:ext uri="{FF2B5EF4-FFF2-40B4-BE49-F238E27FC236}">
                <a16:creationId xmlns:a16="http://schemas.microsoft.com/office/drawing/2014/main" id="{BC9F55CC-C34E-1E0C-1709-8AC3B42D2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2D0061-3B0F-8E43-193D-377D33B92FA0}"/>
              </a:ext>
            </a:extLst>
          </p:cNvPr>
          <p:cNvSpPr>
            <a:spLocks noGrp="1"/>
          </p:cNvSpPr>
          <p:nvPr>
            <p:ph type="sldNum" sz="quarter" idx="12"/>
          </p:nvPr>
        </p:nvSpPr>
        <p:spPr/>
        <p:txBody>
          <a:bodyPr/>
          <a:lstStyle/>
          <a:p>
            <a:fld id="{F906D769-159E-E44C-BE5B-7C7685BFF204}" type="slidenum">
              <a:rPr lang="en-US" smtClean="0"/>
              <a:t>‹#›</a:t>
            </a:fld>
            <a:endParaRPr lang="en-US"/>
          </a:p>
        </p:txBody>
      </p:sp>
    </p:spTree>
    <p:extLst>
      <p:ext uri="{BB962C8B-B14F-4D97-AF65-F5344CB8AC3E}">
        <p14:creationId xmlns:p14="http://schemas.microsoft.com/office/powerpoint/2010/main" val="2096407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9797D2-50B2-415A-9985-B2E97B9475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7372CC0-26EE-4FE0-753D-C8C22B59D74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4CEE82-5119-1985-D6E8-66D601DFD510}"/>
              </a:ext>
            </a:extLst>
          </p:cNvPr>
          <p:cNvSpPr>
            <a:spLocks noGrp="1"/>
          </p:cNvSpPr>
          <p:nvPr>
            <p:ph type="dt" sz="half" idx="10"/>
          </p:nvPr>
        </p:nvSpPr>
        <p:spPr/>
        <p:txBody>
          <a:bodyPr/>
          <a:lstStyle/>
          <a:p>
            <a:fld id="{F15E9870-39A9-134D-B01B-9013BC8BD98F}" type="datetimeFigureOut">
              <a:rPr lang="en-US" smtClean="0"/>
              <a:t>3/10/2024</a:t>
            </a:fld>
            <a:endParaRPr lang="en-US"/>
          </a:p>
        </p:txBody>
      </p:sp>
      <p:sp>
        <p:nvSpPr>
          <p:cNvPr id="5" name="Footer Placeholder 4">
            <a:extLst>
              <a:ext uri="{FF2B5EF4-FFF2-40B4-BE49-F238E27FC236}">
                <a16:creationId xmlns:a16="http://schemas.microsoft.com/office/drawing/2014/main" id="{51341978-182E-539B-A0F2-9442856AF0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4AC45B-DB85-2D94-C5B1-AABC3D9E3DBA}"/>
              </a:ext>
            </a:extLst>
          </p:cNvPr>
          <p:cNvSpPr>
            <a:spLocks noGrp="1"/>
          </p:cNvSpPr>
          <p:nvPr>
            <p:ph type="sldNum" sz="quarter" idx="12"/>
          </p:nvPr>
        </p:nvSpPr>
        <p:spPr/>
        <p:txBody>
          <a:bodyPr/>
          <a:lstStyle/>
          <a:p>
            <a:fld id="{F906D769-159E-E44C-BE5B-7C7685BFF204}" type="slidenum">
              <a:rPr lang="en-US" smtClean="0"/>
              <a:t>‹#›</a:t>
            </a:fld>
            <a:endParaRPr lang="en-US"/>
          </a:p>
        </p:txBody>
      </p:sp>
    </p:spTree>
    <p:extLst>
      <p:ext uri="{BB962C8B-B14F-4D97-AF65-F5344CB8AC3E}">
        <p14:creationId xmlns:p14="http://schemas.microsoft.com/office/powerpoint/2010/main" val="877190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DC028-C77C-5C79-9CF6-D379E87C91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7111B5-42E0-293B-772A-2645F896F9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B9B5AF-8AAA-8CB6-8605-D2A6E0F66E96}"/>
              </a:ext>
            </a:extLst>
          </p:cNvPr>
          <p:cNvSpPr>
            <a:spLocks noGrp="1"/>
          </p:cNvSpPr>
          <p:nvPr>
            <p:ph type="dt" sz="half" idx="10"/>
          </p:nvPr>
        </p:nvSpPr>
        <p:spPr/>
        <p:txBody>
          <a:bodyPr/>
          <a:lstStyle/>
          <a:p>
            <a:fld id="{F15E9870-39A9-134D-B01B-9013BC8BD98F}" type="datetimeFigureOut">
              <a:rPr lang="en-US" smtClean="0"/>
              <a:t>3/10/2024</a:t>
            </a:fld>
            <a:endParaRPr lang="en-US"/>
          </a:p>
        </p:txBody>
      </p:sp>
      <p:sp>
        <p:nvSpPr>
          <p:cNvPr id="5" name="Footer Placeholder 4">
            <a:extLst>
              <a:ext uri="{FF2B5EF4-FFF2-40B4-BE49-F238E27FC236}">
                <a16:creationId xmlns:a16="http://schemas.microsoft.com/office/drawing/2014/main" id="{8FBB4615-2805-0D21-0BFB-A3A2B229AB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C2982F-9BF5-6AFD-FE48-9D485586B8B0}"/>
              </a:ext>
            </a:extLst>
          </p:cNvPr>
          <p:cNvSpPr>
            <a:spLocks noGrp="1"/>
          </p:cNvSpPr>
          <p:nvPr>
            <p:ph type="sldNum" sz="quarter" idx="12"/>
          </p:nvPr>
        </p:nvSpPr>
        <p:spPr/>
        <p:txBody>
          <a:bodyPr/>
          <a:lstStyle/>
          <a:p>
            <a:fld id="{F906D769-159E-E44C-BE5B-7C7685BFF204}" type="slidenum">
              <a:rPr lang="en-US" smtClean="0"/>
              <a:t>‹#›</a:t>
            </a:fld>
            <a:endParaRPr lang="en-US"/>
          </a:p>
        </p:txBody>
      </p:sp>
    </p:spTree>
    <p:extLst>
      <p:ext uri="{BB962C8B-B14F-4D97-AF65-F5344CB8AC3E}">
        <p14:creationId xmlns:p14="http://schemas.microsoft.com/office/powerpoint/2010/main" val="4034708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F2C3F-D04B-6E68-410B-510E40D749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D66CB16-8F5A-7010-EB90-C0C6E54E80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A1A0E6-E9C2-E4E8-E368-AB76FE89DF8E}"/>
              </a:ext>
            </a:extLst>
          </p:cNvPr>
          <p:cNvSpPr>
            <a:spLocks noGrp="1"/>
          </p:cNvSpPr>
          <p:nvPr>
            <p:ph type="dt" sz="half" idx="10"/>
          </p:nvPr>
        </p:nvSpPr>
        <p:spPr/>
        <p:txBody>
          <a:bodyPr/>
          <a:lstStyle/>
          <a:p>
            <a:fld id="{F15E9870-39A9-134D-B01B-9013BC8BD98F}" type="datetimeFigureOut">
              <a:rPr lang="en-US" smtClean="0"/>
              <a:t>3/10/2024</a:t>
            </a:fld>
            <a:endParaRPr lang="en-US"/>
          </a:p>
        </p:txBody>
      </p:sp>
      <p:sp>
        <p:nvSpPr>
          <p:cNvPr id="5" name="Footer Placeholder 4">
            <a:extLst>
              <a:ext uri="{FF2B5EF4-FFF2-40B4-BE49-F238E27FC236}">
                <a16:creationId xmlns:a16="http://schemas.microsoft.com/office/drawing/2014/main" id="{8285DC84-8E0F-157F-DA68-1B3A5919CB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613B41-9B6D-C9AC-DDC8-8DA3DF232F13}"/>
              </a:ext>
            </a:extLst>
          </p:cNvPr>
          <p:cNvSpPr>
            <a:spLocks noGrp="1"/>
          </p:cNvSpPr>
          <p:nvPr>
            <p:ph type="sldNum" sz="quarter" idx="12"/>
          </p:nvPr>
        </p:nvSpPr>
        <p:spPr/>
        <p:txBody>
          <a:bodyPr/>
          <a:lstStyle/>
          <a:p>
            <a:fld id="{F906D769-159E-E44C-BE5B-7C7685BFF204}" type="slidenum">
              <a:rPr lang="en-US" smtClean="0"/>
              <a:t>‹#›</a:t>
            </a:fld>
            <a:endParaRPr lang="en-US"/>
          </a:p>
        </p:txBody>
      </p:sp>
    </p:spTree>
    <p:extLst>
      <p:ext uri="{BB962C8B-B14F-4D97-AF65-F5344CB8AC3E}">
        <p14:creationId xmlns:p14="http://schemas.microsoft.com/office/powerpoint/2010/main" val="759983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AE2A0-4F0D-FE36-12DB-0575C6B35DA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E41AB6-FAA7-CCC5-008D-59B124C10A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A2E5CC-B37D-CB7C-E651-EE9A361492D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6195F9-6A53-12F7-ED39-03DCFCB2E9AC}"/>
              </a:ext>
            </a:extLst>
          </p:cNvPr>
          <p:cNvSpPr>
            <a:spLocks noGrp="1"/>
          </p:cNvSpPr>
          <p:nvPr>
            <p:ph type="dt" sz="half" idx="10"/>
          </p:nvPr>
        </p:nvSpPr>
        <p:spPr/>
        <p:txBody>
          <a:bodyPr/>
          <a:lstStyle/>
          <a:p>
            <a:fld id="{F15E9870-39A9-134D-B01B-9013BC8BD98F}" type="datetimeFigureOut">
              <a:rPr lang="en-US" smtClean="0"/>
              <a:t>3/10/2024</a:t>
            </a:fld>
            <a:endParaRPr lang="en-US"/>
          </a:p>
        </p:txBody>
      </p:sp>
      <p:sp>
        <p:nvSpPr>
          <p:cNvPr id="6" name="Footer Placeholder 5">
            <a:extLst>
              <a:ext uri="{FF2B5EF4-FFF2-40B4-BE49-F238E27FC236}">
                <a16:creationId xmlns:a16="http://schemas.microsoft.com/office/drawing/2014/main" id="{E8A0CAED-EB6A-EC08-8CE9-9B681E1867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59483C-9C6B-7973-7E03-A84EE7071FB8}"/>
              </a:ext>
            </a:extLst>
          </p:cNvPr>
          <p:cNvSpPr>
            <a:spLocks noGrp="1"/>
          </p:cNvSpPr>
          <p:nvPr>
            <p:ph type="sldNum" sz="quarter" idx="12"/>
          </p:nvPr>
        </p:nvSpPr>
        <p:spPr/>
        <p:txBody>
          <a:bodyPr/>
          <a:lstStyle/>
          <a:p>
            <a:fld id="{F906D769-159E-E44C-BE5B-7C7685BFF204}" type="slidenum">
              <a:rPr lang="en-US" smtClean="0"/>
              <a:t>‹#›</a:t>
            </a:fld>
            <a:endParaRPr lang="en-US"/>
          </a:p>
        </p:txBody>
      </p:sp>
    </p:spTree>
    <p:extLst>
      <p:ext uri="{BB962C8B-B14F-4D97-AF65-F5344CB8AC3E}">
        <p14:creationId xmlns:p14="http://schemas.microsoft.com/office/powerpoint/2010/main" val="876923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3E348-B695-3DA4-F3E5-9F26BD81816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36A9F9-23D9-890C-F3A2-D06546F78E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92927C2-42D9-3FA7-7097-3742B4A20C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D74186-39AB-FCA6-610A-AF9502583E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934355-58F4-89DE-A6F3-584BC90387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14FF45B-5FB9-BDD7-AB3E-640E057ACD7A}"/>
              </a:ext>
            </a:extLst>
          </p:cNvPr>
          <p:cNvSpPr>
            <a:spLocks noGrp="1"/>
          </p:cNvSpPr>
          <p:nvPr>
            <p:ph type="dt" sz="half" idx="10"/>
          </p:nvPr>
        </p:nvSpPr>
        <p:spPr/>
        <p:txBody>
          <a:bodyPr/>
          <a:lstStyle/>
          <a:p>
            <a:fld id="{F15E9870-39A9-134D-B01B-9013BC8BD98F}" type="datetimeFigureOut">
              <a:rPr lang="en-US" smtClean="0"/>
              <a:t>3/10/2024</a:t>
            </a:fld>
            <a:endParaRPr lang="en-US"/>
          </a:p>
        </p:txBody>
      </p:sp>
      <p:sp>
        <p:nvSpPr>
          <p:cNvPr id="8" name="Footer Placeholder 7">
            <a:extLst>
              <a:ext uri="{FF2B5EF4-FFF2-40B4-BE49-F238E27FC236}">
                <a16:creationId xmlns:a16="http://schemas.microsoft.com/office/drawing/2014/main" id="{DFAAF22E-19D4-A93D-16A3-AFFAB260861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29BB90-0C47-23E0-331F-9E7F61A8EA6D}"/>
              </a:ext>
            </a:extLst>
          </p:cNvPr>
          <p:cNvSpPr>
            <a:spLocks noGrp="1"/>
          </p:cNvSpPr>
          <p:nvPr>
            <p:ph type="sldNum" sz="quarter" idx="12"/>
          </p:nvPr>
        </p:nvSpPr>
        <p:spPr/>
        <p:txBody>
          <a:bodyPr/>
          <a:lstStyle/>
          <a:p>
            <a:fld id="{F906D769-159E-E44C-BE5B-7C7685BFF204}" type="slidenum">
              <a:rPr lang="en-US" smtClean="0"/>
              <a:t>‹#›</a:t>
            </a:fld>
            <a:endParaRPr lang="en-US"/>
          </a:p>
        </p:txBody>
      </p:sp>
    </p:spTree>
    <p:extLst>
      <p:ext uri="{BB962C8B-B14F-4D97-AF65-F5344CB8AC3E}">
        <p14:creationId xmlns:p14="http://schemas.microsoft.com/office/powerpoint/2010/main" val="1123193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19FA7-3BCE-369B-F5F1-D51877A434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F42242-0075-A19C-EE42-5F0E83F6288C}"/>
              </a:ext>
            </a:extLst>
          </p:cNvPr>
          <p:cNvSpPr>
            <a:spLocks noGrp="1"/>
          </p:cNvSpPr>
          <p:nvPr>
            <p:ph type="dt" sz="half" idx="10"/>
          </p:nvPr>
        </p:nvSpPr>
        <p:spPr/>
        <p:txBody>
          <a:bodyPr/>
          <a:lstStyle/>
          <a:p>
            <a:fld id="{F15E9870-39A9-134D-B01B-9013BC8BD98F}" type="datetimeFigureOut">
              <a:rPr lang="en-US" smtClean="0"/>
              <a:t>3/10/2024</a:t>
            </a:fld>
            <a:endParaRPr lang="en-US"/>
          </a:p>
        </p:txBody>
      </p:sp>
      <p:sp>
        <p:nvSpPr>
          <p:cNvPr id="4" name="Footer Placeholder 3">
            <a:extLst>
              <a:ext uri="{FF2B5EF4-FFF2-40B4-BE49-F238E27FC236}">
                <a16:creationId xmlns:a16="http://schemas.microsoft.com/office/drawing/2014/main" id="{F4B64CA3-33F6-2C76-BF06-A765F55C77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084A2D3-F37B-B487-8189-533D74E0EA9E}"/>
              </a:ext>
            </a:extLst>
          </p:cNvPr>
          <p:cNvSpPr>
            <a:spLocks noGrp="1"/>
          </p:cNvSpPr>
          <p:nvPr>
            <p:ph type="sldNum" sz="quarter" idx="12"/>
          </p:nvPr>
        </p:nvSpPr>
        <p:spPr/>
        <p:txBody>
          <a:bodyPr/>
          <a:lstStyle/>
          <a:p>
            <a:fld id="{F906D769-159E-E44C-BE5B-7C7685BFF204}" type="slidenum">
              <a:rPr lang="en-US" smtClean="0"/>
              <a:t>‹#›</a:t>
            </a:fld>
            <a:endParaRPr lang="en-US"/>
          </a:p>
        </p:txBody>
      </p:sp>
    </p:spTree>
    <p:extLst>
      <p:ext uri="{BB962C8B-B14F-4D97-AF65-F5344CB8AC3E}">
        <p14:creationId xmlns:p14="http://schemas.microsoft.com/office/powerpoint/2010/main" val="2393207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4BE594-2136-842E-D932-00A19A9FE7E8}"/>
              </a:ext>
            </a:extLst>
          </p:cNvPr>
          <p:cNvSpPr>
            <a:spLocks noGrp="1"/>
          </p:cNvSpPr>
          <p:nvPr>
            <p:ph type="dt" sz="half" idx="10"/>
          </p:nvPr>
        </p:nvSpPr>
        <p:spPr/>
        <p:txBody>
          <a:bodyPr/>
          <a:lstStyle/>
          <a:p>
            <a:fld id="{F15E9870-39A9-134D-B01B-9013BC8BD98F}" type="datetimeFigureOut">
              <a:rPr lang="en-US" smtClean="0"/>
              <a:t>3/10/2024</a:t>
            </a:fld>
            <a:endParaRPr lang="en-US"/>
          </a:p>
        </p:txBody>
      </p:sp>
      <p:sp>
        <p:nvSpPr>
          <p:cNvPr id="3" name="Footer Placeholder 2">
            <a:extLst>
              <a:ext uri="{FF2B5EF4-FFF2-40B4-BE49-F238E27FC236}">
                <a16:creationId xmlns:a16="http://schemas.microsoft.com/office/drawing/2014/main" id="{4680DB28-7A5F-3E59-17BD-31C869FABC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E200F53-DE27-3228-AE7E-EAED71614121}"/>
              </a:ext>
            </a:extLst>
          </p:cNvPr>
          <p:cNvSpPr>
            <a:spLocks noGrp="1"/>
          </p:cNvSpPr>
          <p:nvPr>
            <p:ph type="sldNum" sz="quarter" idx="12"/>
          </p:nvPr>
        </p:nvSpPr>
        <p:spPr/>
        <p:txBody>
          <a:bodyPr/>
          <a:lstStyle/>
          <a:p>
            <a:fld id="{F906D769-159E-E44C-BE5B-7C7685BFF204}" type="slidenum">
              <a:rPr lang="en-US" smtClean="0"/>
              <a:t>‹#›</a:t>
            </a:fld>
            <a:endParaRPr lang="en-US"/>
          </a:p>
        </p:txBody>
      </p:sp>
    </p:spTree>
    <p:extLst>
      <p:ext uri="{BB962C8B-B14F-4D97-AF65-F5344CB8AC3E}">
        <p14:creationId xmlns:p14="http://schemas.microsoft.com/office/powerpoint/2010/main" val="1667424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F1DA6-4BB5-70A2-48D0-C7E2BD7DB6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E60665-B9BF-ABC5-1AA3-17A56EE337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9050A3-61B8-1BCA-146B-17867184BE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729DB9-A0F6-B97C-145B-28F7BF1F67D6}"/>
              </a:ext>
            </a:extLst>
          </p:cNvPr>
          <p:cNvSpPr>
            <a:spLocks noGrp="1"/>
          </p:cNvSpPr>
          <p:nvPr>
            <p:ph type="dt" sz="half" idx="10"/>
          </p:nvPr>
        </p:nvSpPr>
        <p:spPr/>
        <p:txBody>
          <a:bodyPr/>
          <a:lstStyle/>
          <a:p>
            <a:fld id="{F15E9870-39A9-134D-B01B-9013BC8BD98F}" type="datetimeFigureOut">
              <a:rPr lang="en-US" smtClean="0"/>
              <a:t>3/10/2024</a:t>
            </a:fld>
            <a:endParaRPr lang="en-US"/>
          </a:p>
        </p:txBody>
      </p:sp>
      <p:sp>
        <p:nvSpPr>
          <p:cNvPr id="6" name="Footer Placeholder 5">
            <a:extLst>
              <a:ext uri="{FF2B5EF4-FFF2-40B4-BE49-F238E27FC236}">
                <a16:creationId xmlns:a16="http://schemas.microsoft.com/office/drawing/2014/main" id="{4BD8357C-1380-DAA6-151D-A185614AB6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1D4E96-5369-A2DB-7AFB-1C447BC2584F}"/>
              </a:ext>
            </a:extLst>
          </p:cNvPr>
          <p:cNvSpPr>
            <a:spLocks noGrp="1"/>
          </p:cNvSpPr>
          <p:nvPr>
            <p:ph type="sldNum" sz="quarter" idx="12"/>
          </p:nvPr>
        </p:nvSpPr>
        <p:spPr/>
        <p:txBody>
          <a:bodyPr/>
          <a:lstStyle/>
          <a:p>
            <a:fld id="{F906D769-159E-E44C-BE5B-7C7685BFF204}" type="slidenum">
              <a:rPr lang="en-US" smtClean="0"/>
              <a:t>‹#›</a:t>
            </a:fld>
            <a:endParaRPr lang="en-US"/>
          </a:p>
        </p:txBody>
      </p:sp>
    </p:spTree>
    <p:extLst>
      <p:ext uri="{BB962C8B-B14F-4D97-AF65-F5344CB8AC3E}">
        <p14:creationId xmlns:p14="http://schemas.microsoft.com/office/powerpoint/2010/main" val="36544836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3C235-E92A-0E8D-F7BB-F0B178E176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9CC3608-979F-0694-6C0B-2EE187621A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8AE53D5-12C2-1305-2DD9-06898A3ACE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50B16C-B22D-9BD1-3B9A-10402091BA43}"/>
              </a:ext>
            </a:extLst>
          </p:cNvPr>
          <p:cNvSpPr>
            <a:spLocks noGrp="1"/>
          </p:cNvSpPr>
          <p:nvPr>
            <p:ph type="dt" sz="half" idx="10"/>
          </p:nvPr>
        </p:nvSpPr>
        <p:spPr/>
        <p:txBody>
          <a:bodyPr/>
          <a:lstStyle/>
          <a:p>
            <a:fld id="{F15E9870-39A9-134D-B01B-9013BC8BD98F}" type="datetimeFigureOut">
              <a:rPr lang="en-US" smtClean="0"/>
              <a:t>3/10/2024</a:t>
            </a:fld>
            <a:endParaRPr lang="en-US"/>
          </a:p>
        </p:txBody>
      </p:sp>
      <p:sp>
        <p:nvSpPr>
          <p:cNvPr id="6" name="Footer Placeholder 5">
            <a:extLst>
              <a:ext uri="{FF2B5EF4-FFF2-40B4-BE49-F238E27FC236}">
                <a16:creationId xmlns:a16="http://schemas.microsoft.com/office/drawing/2014/main" id="{F10E40F3-A299-2EBD-3756-F4A7184723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9056CC-2DAD-10E7-484B-B73625F8330B}"/>
              </a:ext>
            </a:extLst>
          </p:cNvPr>
          <p:cNvSpPr>
            <a:spLocks noGrp="1"/>
          </p:cNvSpPr>
          <p:nvPr>
            <p:ph type="sldNum" sz="quarter" idx="12"/>
          </p:nvPr>
        </p:nvSpPr>
        <p:spPr/>
        <p:txBody>
          <a:bodyPr/>
          <a:lstStyle/>
          <a:p>
            <a:fld id="{F906D769-159E-E44C-BE5B-7C7685BFF204}" type="slidenum">
              <a:rPr lang="en-US" smtClean="0"/>
              <a:t>‹#›</a:t>
            </a:fld>
            <a:endParaRPr lang="en-US"/>
          </a:p>
        </p:txBody>
      </p:sp>
    </p:spTree>
    <p:extLst>
      <p:ext uri="{BB962C8B-B14F-4D97-AF65-F5344CB8AC3E}">
        <p14:creationId xmlns:p14="http://schemas.microsoft.com/office/powerpoint/2010/main" val="1223626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0116B3-5156-8E73-5B2D-71A42ED598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A94512-78A2-BB1C-35DB-7236C91CC0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C669AA-F11C-A2EE-9225-9FEFCEEA8C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5E9870-39A9-134D-B01B-9013BC8BD98F}" type="datetimeFigureOut">
              <a:rPr lang="en-US" smtClean="0"/>
              <a:t>3/10/2024</a:t>
            </a:fld>
            <a:endParaRPr lang="en-US"/>
          </a:p>
        </p:txBody>
      </p:sp>
      <p:sp>
        <p:nvSpPr>
          <p:cNvPr id="5" name="Footer Placeholder 4">
            <a:extLst>
              <a:ext uri="{FF2B5EF4-FFF2-40B4-BE49-F238E27FC236}">
                <a16:creationId xmlns:a16="http://schemas.microsoft.com/office/drawing/2014/main" id="{38EF8CBC-2735-973A-18DF-93F543E2C99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1E7880-498A-17F3-B716-BF7DCEC092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06D769-159E-E44C-BE5B-7C7685BFF204}" type="slidenum">
              <a:rPr lang="en-US" smtClean="0"/>
              <a:t>‹#›</a:t>
            </a:fld>
            <a:endParaRPr lang="en-US"/>
          </a:p>
        </p:txBody>
      </p:sp>
    </p:spTree>
    <p:extLst>
      <p:ext uri="{BB962C8B-B14F-4D97-AF65-F5344CB8AC3E}">
        <p14:creationId xmlns:p14="http://schemas.microsoft.com/office/powerpoint/2010/main" val="36256870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89ED1AA-8684-4D37-B208-8777E1A77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raphic 33">
            <a:extLst>
              <a:ext uri="{FF2B5EF4-FFF2-40B4-BE49-F238E27FC236}">
                <a16:creationId xmlns:a16="http://schemas.microsoft.com/office/drawing/2014/main" id="{4180E01B-B1F4-437C-807D-1C930718E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10784" y="0"/>
            <a:ext cx="9570431" cy="6858000"/>
          </a:xfrm>
          <a:custGeom>
            <a:avLst/>
            <a:gdLst>
              <a:gd name="connsiteX0" fmla="*/ 7178288 w 7187261"/>
              <a:gd name="connsiteY0" fmla="*/ 2604802 h 5150263"/>
              <a:gd name="connsiteX1" fmla="*/ 7169335 w 7187261"/>
              <a:gd name="connsiteY1" fmla="*/ 2328577 h 5150263"/>
              <a:gd name="connsiteX2" fmla="*/ 7060845 w 7187261"/>
              <a:gd name="connsiteY2" fmla="*/ 1661160 h 5150263"/>
              <a:gd name="connsiteX3" fmla="*/ 6212263 w 7187261"/>
              <a:gd name="connsiteY3" fmla="*/ 243840 h 5150263"/>
              <a:gd name="connsiteX4" fmla="*/ 5953564 w 7187261"/>
              <a:gd name="connsiteY4" fmla="*/ 0 h 5150263"/>
              <a:gd name="connsiteX5" fmla="*/ 1408615 w 7187261"/>
              <a:gd name="connsiteY5" fmla="*/ 0 h 5150263"/>
              <a:gd name="connsiteX6" fmla="*/ 805111 w 7187261"/>
              <a:gd name="connsiteY6" fmla="*/ 676275 h 5150263"/>
              <a:gd name="connsiteX7" fmla="*/ 104928 w 7187261"/>
              <a:gd name="connsiteY7" fmla="*/ 2183035 h 5150263"/>
              <a:gd name="connsiteX8" fmla="*/ 51588 w 7187261"/>
              <a:gd name="connsiteY8" fmla="*/ 2400014 h 5150263"/>
              <a:gd name="connsiteX9" fmla="*/ 41301 w 7187261"/>
              <a:gd name="connsiteY9" fmla="*/ 2424208 h 5150263"/>
              <a:gd name="connsiteX10" fmla="*/ 119692 w 7187261"/>
              <a:gd name="connsiteY10" fmla="*/ 1834801 h 5150263"/>
              <a:gd name="connsiteX11" fmla="*/ 870071 w 7187261"/>
              <a:gd name="connsiteY11" fmla="*/ 462248 h 5150263"/>
              <a:gd name="connsiteX12" fmla="*/ 1389279 w 7187261"/>
              <a:gd name="connsiteY12" fmla="*/ 476 h 5150263"/>
              <a:gd name="connsiteX13" fmla="*/ 1320223 w 7187261"/>
              <a:gd name="connsiteY13" fmla="*/ 476 h 5150263"/>
              <a:gd name="connsiteX14" fmla="*/ 423158 w 7187261"/>
              <a:gd name="connsiteY14" fmla="*/ 989743 h 5150263"/>
              <a:gd name="connsiteX15" fmla="*/ 25585 w 7187261"/>
              <a:gd name="connsiteY15" fmla="*/ 2113693 h 5150263"/>
              <a:gd name="connsiteX16" fmla="*/ 2344 w 7187261"/>
              <a:gd name="connsiteY16" fmla="*/ 2725865 h 5150263"/>
              <a:gd name="connsiteX17" fmla="*/ 447256 w 7187261"/>
              <a:gd name="connsiteY17" fmla="*/ 4210717 h 5150263"/>
              <a:gd name="connsiteX18" fmla="*/ 1138962 w 7187261"/>
              <a:gd name="connsiteY18" fmla="*/ 4988910 h 5150263"/>
              <a:gd name="connsiteX19" fmla="*/ 1348512 w 7187261"/>
              <a:gd name="connsiteY19" fmla="*/ 5146834 h 5150263"/>
              <a:gd name="connsiteX20" fmla="*/ 1422712 w 7187261"/>
              <a:gd name="connsiteY20" fmla="*/ 5146834 h 5150263"/>
              <a:gd name="connsiteX21" fmla="*/ 480594 w 7187261"/>
              <a:gd name="connsiteY21" fmla="*/ 4187952 h 5150263"/>
              <a:gd name="connsiteX22" fmla="*/ 398679 w 7187261"/>
              <a:gd name="connsiteY22" fmla="*/ 4046125 h 5150263"/>
              <a:gd name="connsiteX23" fmla="*/ 411823 w 7187261"/>
              <a:gd name="connsiteY23" fmla="*/ 4053078 h 5150263"/>
              <a:gd name="connsiteX24" fmla="*/ 1439380 w 7187261"/>
              <a:gd name="connsiteY24" fmla="*/ 5147405 h 5150263"/>
              <a:gd name="connsiteX25" fmla="*/ 5710010 w 7187261"/>
              <a:gd name="connsiteY25" fmla="*/ 5150263 h 5150263"/>
              <a:gd name="connsiteX26" fmla="*/ 5999665 w 7187261"/>
              <a:gd name="connsiteY26" fmla="*/ 4910900 h 5150263"/>
              <a:gd name="connsiteX27" fmla="*/ 6954165 w 7187261"/>
              <a:gd name="connsiteY27" fmla="*/ 3545777 h 5150263"/>
              <a:gd name="connsiteX28" fmla="*/ 7137712 w 7187261"/>
              <a:gd name="connsiteY28" fmla="*/ 2799207 h 5150263"/>
              <a:gd name="connsiteX29" fmla="*/ 7142951 w 7187261"/>
              <a:gd name="connsiteY29" fmla="*/ 2754535 h 5150263"/>
              <a:gd name="connsiteX30" fmla="*/ 7149428 w 7187261"/>
              <a:gd name="connsiteY30" fmla="*/ 2774823 h 5150263"/>
              <a:gd name="connsiteX31" fmla="*/ 7066465 w 7187261"/>
              <a:gd name="connsiteY31" fmla="*/ 3465672 h 5150263"/>
              <a:gd name="connsiteX32" fmla="*/ 6452578 w 7187261"/>
              <a:gd name="connsiteY32" fmla="*/ 4552760 h 5150263"/>
              <a:gd name="connsiteX33" fmla="*/ 5752110 w 7187261"/>
              <a:gd name="connsiteY33" fmla="*/ 5150263 h 5150263"/>
              <a:gd name="connsiteX34" fmla="*/ 5827643 w 7187261"/>
              <a:gd name="connsiteY34" fmla="*/ 5150263 h 5150263"/>
              <a:gd name="connsiteX35" fmla="*/ 6642793 w 7187261"/>
              <a:gd name="connsiteY35" fmla="*/ 4389406 h 5150263"/>
              <a:gd name="connsiteX36" fmla="*/ 7102469 w 7187261"/>
              <a:gd name="connsiteY36" fmla="*/ 3490817 h 5150263"/>
              <a:gd name="connsiteX37" fmla="*/ 7187242 w 7187261"/>
              <a:gd name="connsiteY37" fmla="*/ 2990183 h 5150263"/>
              <a:gd name="connsiteX38" fmla="*/ 7178288 w 7187261"/>
              <a:gd name="connsiteY38" fmla="*/ 2604802 h 5150263"/>
              <a:gd name="connsiteX39" fmla="*/ 6342565 w 7187261"/>
              <a:gd name="connsiteY39" fmla="*/ 441389 h 5150263"/>
              <a:gd name="connsiteX40" fmla="*/ 7126567 w 7187261"/>
              <a:gd name="connsiteY40" fmla="*/ 2355056 h 5150263"/>
              <a:gd name="connsiteX41" fmla="*/ 6342565 w 7187261"/>
              <a:gd name="connsiteY41" fmla="*/ 441389 h 5150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7187261" h="5150263">
                <a:moveTo>
                  <a:pt x="7178288" y="2604802"/>
                </a:moveTo>
                <a:cubicBezTo>
                  <a:pt x="7168763" y="2513076"/>
                  <a:pt x="7174478" y="2420684"/>
                  <a:pt x="7169335" y="2328577"/>
                </a:cubicBezTo>
                <a:cubicBezTo>
                  <a:pt x="7156952" y="2102882"/>
                  <a:pt x="7120586" y="1879149"/>
                  <a:pt x="7060845" y="1661160"/>
                </a:cubicBezTo>
                <a:cubicBezTo>
                  <a:pt x="6910588" y="1121007"/>
                  <a:pt x="6617428" y="631374"/>
                  <a:pt x="6212263" y="243840"/>
                </a:cubicBezTo>
                <a:cubicBezTo>
                  <a:pt x="6126538" y="162496"/>
                  <a:pt x="6040813" y="80201"/>
                  <a:pt x="5953564" y="0"/>
                </a:cubicBezTo>
                <a:lnTo>
                  <a:pt x="1408615" y="0"/>
                </a:lnTo>
                <a:cubicBezTo>
                  <a:pt x="1180967" y="200316"/>
                  <a:pt x="978332" y="427387"/>
                  <a:pt x="805111" y="676275"/>
                </a:cubicBezTo>
                <a:cubicBezTo>
                  <a:pt x="481261" y="1136523"/>
                  <a:pt x="252089" y="1640872"/>
                  <a:pt x="104928" y="2183035"/>
                </a:cubicBezTo>
                <a:cubicBezTo>
                  <a:pt x="85878" y="2254853"/>
                  <a:pt x="69495" y="2327720"/>
                  <a:pt x="51588" y="2400014"/>
                </a:cubicBezTo>
                <a:cubicBezTo>
                  <a:pt x="49683" y="2407634"/>
                  <a:pt x="51588" y="2416969"/>
                  <a:pt x="41301" y="2424208"/>
                </a:cubicBezTo>
                <a:cubicBezTo>
                  <a:pt x="45900" y="2225469"/>
                  <a:pt x="72186" y="2027834"/>
                  <a:pt x="119692" y="1834801"/>
                </a:cubicBezTo>
                <a:cubicBezTo>
                  <a:pt x="247993" y="1310926"/>
                  <a:pt x="506121" y="857726"/>
                  <a:pt x="870071" y="462248"/>
                </a:cubicBezTo>
                <a:cubicBezTo>
                  <a:pt x="1027729" y="291823"/>
                  <a:pt x="1201617" y="137169"/>
                  <a:pt x="1389279" y="476"/>
                </a:cubicBezTo>
                <a:lnTo>
                  <a:pt x="1320223" y="476"/>
                </a:lnTo>
                <a:cubicBezTo>
                  <a:pt x="960844" y="274320"/>
                  <a:pt x="656330" y="599123"/>
                  <a:pt x="423158" y="989743"/>
                </a:cubicBezTo>
                <a:cubicBezTo>
                  <a:pt x="215608" y="1337596"/>
                  <a:pt x="80258" y="1711357"/>
                  <a:pt x="25585" y="2113693"/>
                </a:cubicBezTo>
                <a:cubicBezTo>
                  <a:pt x="-2705" y="2316480"/>
                  <a:pt x="-2228" y="2521077"/>
                  <a:pt x="2344" y="2725865"/>
                </a:cubicBezTo>
                <a:cubicBezTo>
                  <a:pt x="14155" y="3261932"/>
                  <a:pt x="170650" y="3754565"/>
                  <a:pt x="447256" y="4210717"/>
                </a:cubicBezTo>
                <a:cubicBezTo>
                  <a:pt x="629851" y="4511612"/>
                  <a:pt x="866356" y="4767167"/>
                  <a:pt x="1138962" y="4988910"/>
                </a:cubicBezTo>
                <a:cubicBezTo>
                  <a:pt x="1207161" y="5044345"/>
                  <a:pt x="1277008" y="5096990"/>
                  <a:pt x="1348512" y="5146834"/>
                </a:cubicBezTo>
                <a:lnTo>
                  <a:pt x="1422712" y="5146834"/>
                </a:lnTo>
                <a:cubicBezTo>
                  <a:pt x="1043426" y="4892802"/>
                  <a:pt x="724720" y="4577334"/>
                  <a:pt x="480594" y="4187952"/>
                </a:cubicBezTo>
                <a:cubicBezTo>
                  <a:pt x="452019" y="4141851"/>
                  <a:pt x="423444" y="4095179"/>
                  <a:pt x="398679" y="4046125"/>
                </a:cubicBezTo>
                <a:cubicBezTo>
                  <a:pt x="407442" y="4043267"/>
                  <a:pt x="409156" y="4048982"/>
                  <a:pt x="411823" y="4053078"/>
                </a:cubicBezTo>
                <a:cubicBezTo>
                  <a:pt x="683572" y="4484656"/>
                  <a:pt x="1033139" y="4842701"/>
                  <a:pt x="1439380" y="5147405"/>
                </a:cubicBezTo>
                <a:lnTo>
                  <a:pt x="5710010" y="5150263"/>
                </a:lnTo>
                <a:cubicBezTo>
                  <a:pt x="5810594" y="5075482"/>
                  <a:pt x="5907272" y="4995587"/>
                  <a:pt x="5999665" y="4910900"/>
                </a:cubicBezTo>
                <a:cubicBezTo>
                  <a:pt x="6418765" y="4526661"/>
                  <a:pt x="6746901" y="4078129"/>
                  <a:pt x="6954165" y="3545777"/>
                </a:cubicBezTo>
                <a:cubicBezTo>
                  <a:pt x="7048234" y="3306175"/>
                  <a:pt x="7109956" y="3055115"/>
                  <a:pt x="7137712" y="2799207"/>
                </a:cubicBezTo>
                <a:cubicBezTo>
                  <a:pt x="7139236" y="2784920"/>
                  <a:pt x="7141046" y="2770632"/>
                  <a:pt x="7142951" y="2754535"/>
                </a:cubicBezTo>
                <a:cubicBezTo>
                  <a:pt x="7151714" y="2760440"/>
                  <a:pt x="7149237" y="2768441"/>
                  <a:pt x="7149428" y="2774823"/>
                </a:cubicBezTo>
                <a:cubicBezTo>
                  <a:pt x="7156743" y="3007967"/>
                  <a:pt x="7128777" y="3240881"/>
                  <a:pt x="7066465" y="3465672"/>
                </a:cubicBezTo>
                <a:cubicBezTo>
                  <a:pt x="6952165" y="3878580"/>
                  <a:pt x="6737948" y="4235863"/>
                  <a:pt x="6452578" y="4552760"/>
                </a:cubicBezTo>
                <a:cubicBezTo>
                  <a:pt x="6244553" y="4783836"/>
                  <a:pt x="6008809" y="4980242"/>
                  <a:pt x="5752110" y="5150263"/>
                </a:cubicBezTo>
                <a:lnTo>
                  <a:pt x="5827643" y="5150263"/>
                </a:lnTo>
                <a:cubicBezTo>
                  <a:pt x="6136539" y="4938904"/>
                  <a:pt x="6412192" y="4689348"/>
                  <a:pt x="6642793" y="4389406"/>
                </a:cubicBezTo>
                <a:cubicBezTo>
                  <a:pt x="6851295" y="4118324"/>
                  <a:pt x="7009125" y="3820859"/>
                  <a:pt x="7102469" y="3490817"/>
                </a:cubicBezTo>
                <a:cubicBezTo>
                  <a:pt x="7148646" y="3327473"/>
                  <a:pt x="7177069" y="3159624"/>
                  <a:pt x="7187242" y="2990183"/>
                </a:cubicBezTo>
                <a:cubicBezTo>
                  <a:pt x="7187623" y="2984087"/>
                  <a:pt x="7182384" y="2642330"/>
                  <a:pt x="7178288" y="2604802"/>
                </a:cubicBezTo>
                <a:close/>
                <a:moveTo>
                  <a:pt x="6342565" y="441389"/>
                </a:moveTo>
                <a:cubicBezTo>
                  <a:pt x="6829797" y="986533"/>
                  <a:pt x="7091135" y="1624422"/>
                  <a:pt x="7126567" y="2355056"/>
                </a:cubicBezTo>
                <a:cubicBezTo>
                  <a:pt x="7001123" y="1661827"/>
                  <a:pt x="6756426" y="1017365"/>
                  <a:pt x="6342565" y="441389"/>
                </a:cubicBezTo>
                <a:close/>
              </a:path>
            </a:pathLst>
          </a:custGeom>
          <a:solidFill>
            <a:schemeClr val="accent2"/>
          </a:solid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D74D13E5-7F24-DA55-4F68-1927F54D0D05}"/>
              </a:ext>
            </a:extLst>
          </p:cNvPr>
          <p:cNvSpPr>
            <a:spLocks noGrp="1"/>
          </p:cNvSpPr>
          <p:nvPr>
            <p:ph type="ctrTitle"/>
          </p:nvPr>
        </p:nvSpPr>
        <p:spPr>
          <a:xfrm>
            <a:off x="2558716" y="955309"/>
            <a:ext cx="7074568" cy="2898975"/>
          </a:xfrm>
        </p:spPr>
        <p:txBody>
          <a:bodyPr>
            <a:normAutofit/>
          </a:bodyPr>
          <a:lstStyle/>
          <a:p>
            <a:r>
              <a:rPr lang="en-US" sz="6600">
                <a:solidFill>
                  <a:srgbClr val="FFFFFF"/>
                </a:solidFill>
              </a:rPr>
              <a:t>Outland Adventures</a:t>
            </a:r>
          </a:p>
        </p:txBody>
      </p:sp>
      <p:sp>
        <p:nvSpPr>
          <p:cNvPr id="3" name="Subtitle 2">
            <a:extLst>
              <a:ext uri="{FF2B5EF4-FFF2-40B4-BE49-F238E27FC236}">
                <a16:creationId xmlns:a16="http://schemas.microsoft.com/office/drawing/2014/main" id="{0DFE8D0C-DCFD-5D2A-EC33-A0DDC6F53EED}"/>
              </a:ext>
            </a:extLst>
          </p:cNvPr>
          <p:cNvSpPr>
            <a:spLocks noGrp="1"/>
          </p:cNvSpPr>
          <p:nvPr>
            <p:ph type="subTitle" idx="1"/>
          </p:nvPr>
        </p:nvSpPr>
        <p:spPr>
          <a:xfrm>
            <a:off x="2634916" y="4533813"/>
            <a:ext cx="6930189" cy="938463"/>
          </a:xfrm>
        </p:spPr>
        <p:txBody>
          <a:bodyPr>
            <a:normAutofit/>
          </a:bodyPr>
          <a:lstStyle/>
          <a:p>
            <a:r>
              <a:rPr lang="en-US" sz="2000">
                <a:solidFill>
                  <a:srgbClr val="FFFFFF"/>
                </a:solidFill>
              </a:rPr>
              <a:t>William Alspaugh, Celine Del Mundo, Daniel Kissner, Dylan Rule</a:t>
            </a:r>
          </a:p>
          <a:p>
            <a:r>
              <a:rPr lang="en-US" sz="2000">
                <a:solidFill>
                  <a:srgbClr val="FFFFFF"/>
                </a:solidFill>
              </a:rPr>
              <a:t>CSD 310 | Module 11</a:t>
            </a:r>
          </a:p>
        </p:txBody>
      </p:sp>
      <p:sp>
        <p:nvSpPr>
          <p:cNvPr id="12" name="sketch line">
            <a:extLst>
              <a:ext uri="{FF2B5EF4-FFF2-40B4-BE49-F238E27FC236}">
                <a16:creationId xmlns:a16="http://schemas.microsoft.com/office/drawing/2014/main" id="{41F77738-2AF0-4750-A0C7-F97C2C1759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173498"/>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51856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EDAB958-9015-E622-4C22-E21B38D8ECFF}"/>
              </a:ext>
            </a:extLst>
          </p:cNvPr>
          <p:cNvSpPr>
            <a:spLocks noGrp="1"/>
          </p:cNvSpPr>
          <p:nvPr>
            <p:ph type="title"/>
          </p:nvPr>
        </p:nvSpPr>
        <p:spPr>
          <a:xfrm>
            <a:off x="1046746" y="586822"/>
            <a:ext cx="3560252" cy="1645920"/>
          </a:xfrm>
        </p:spPr>
        <p:txBody>
          <a:bodyPr>
            <a:normAutofit/>
          </a:bodyPr>
          <a:lstStyle/>
          <a:p>
            <a:r>
              <a:rPr lang="en-US" sz="5400" dirty="0"/>
              <a:t>Equipment Sales</a:t>
            </a:r>
          </a:p>
        </p:txBody>
      </p:sp>
      <p:sp>
        <p:nvSpPr>
          <p:cNvPr id="16" name="Rectangle 15">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8" name="Rectangle 17">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 name="Content Placeholder 8">
            <a:extLst>
              <a:ext uri="{FF2B5EF4-FFF2-40B4-BE49-F238E27FC236}">
                <a16:creationId xmlns:a16="http://schemas.microsoft.com/office/drawing/2014/main" id="{CCB5567D-C1A3-270E-A5F7-D22CA9F99A97}"/>
              </a:ext>
            </a:extLst>
          </p:cNvPr>
          <p:cNvSpPr>
            <a:spLocks noGrp="1"/>
          </p:cNvSpPr>
          <p:nvPr>
            <p:ph idx="1"/>
          </p:nvPr>
        </p:nvSpPr>
        <p:spPr>
          <a:xfrm>
            <a:off x="5351164" y="586822"/>
            <a:ext cx="6002636" cy="1645920"/>
          </a:xfrm>
        </p:spPr>
        <p:txBody>
          <a:bodyPr anchor="ctr">
            <a:normAutofit/>
          </a:bodyPr>
          <a:lstStyle/>
          <a:p>
            <a:pPr marL="0" indent="0">
              <a:buNone/>
            </a:pPr>
            <a:r>
              <a:rPr lang="en-US" sz="2200" dirty="0"/>
              <a:t>Sales made by Outland Adventures to customers.  This table shows revenue generated by equipment sales.</a:t>
            </a:r>
          </a:p>
        </p:txBody>
      </p:sp>
      <p:pic>
        <p:nvPicPr>
          <p:cNvPr id="4" name="Picture 3" descr="A screenshot of a computer screen&#10;&#10;Description automatically generated">
            <a:extLst>
              <a:ext uri="{FF2B5EF4-FFF2-40B4-BE49-F238E27FC236}">
                <a16:creationId xmlns:a16="http://schemas.microsoft.com/office/drawing/2014/main" id="{EF28E4E7-FBEC-0A16-4E76-D80FD4AF7E34}"/>
              </a:ext>
            </a:extLst>
          </p:cNvPr>
          <p:cNvPicPr>
            <a:picLocks noChangeAspect="1"/>
          </p:cNvPicPr>
          <p:nvPr/>
        </p:nvPicPr>
        <p:blipFill>
          <a:blip r:embed="rId2"/>
          <a:stretch>
            <a:fillRect/>
          </a:stretch>
        </p:blipFill>
        <p:spPr>
          <a:xfrm>
            <a:off x="1869436" y="2767579"/>
            <a:ext cx="8453127" cy="3503599"/>
          </a:xfrm>
          <a:prstGeom prst="rect">
            <a:avLst/>
          </a:prstGeom>
        </p:spPr>
      </p:pic>
    </p:spTree>
    <p:extLst>
      <p:ext uri="{BB962C8B-B14F-4D97-AF65-F5344CB8AC3E}">
        <p14:creationId xmlns:p14="http://schemas.microsoft.com/office/powerpoint/2010/main" val="2103593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241F50-5390-F2F6-A85B-B460913889F7}"/>
              </a:ext>
            </a:extLst>
          </p:cNvPr>
          <p:cNvSpPr>
            <a:spLocks noGrp="1"/>
          </p:cNvSpPr>
          <p:nvPr>
            <p:ph type="title"/>
          </p:nvPr>
        </p:nvSpPr>
        <p:spPr>
          <a:xfrm>
            <a:off x="630936" y="502920"/>
            <a:ext cx="3419856" cy="1463040"/>
          </a:xfrm>
        </p:spPr>
        <p:txBody>
          <a:bodyPr anchor="ctr">
            <a:normAutofit/>
          </a:bodyPr>
          <a:lstStyle/>
          <a:p>
            <a:r>
              <a:rPr lang="en-US" sz="4800"/>
              <a:t>Locations and Trips</a:t>
            </a:r>
          </a:p>
        </p:txBody>
      </p:sp>
      <p:sp>
        <p:nvSpPr>
          <p:cNvPr id="14"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3C3B70D8-92E4-8938-0CF8-7D447EB5D485}"/>
              </a:ext>
            </a:extLst>
          </p:cNvPr>
          <p:cNvSpPr>
            <a:spLocks noGrp="1"/>
          </p:cNvSpPr>
          <p:nvPr>
            <p:ph idx="1"/>
          </p:nvPr>
        </p:nvSpPr>
        <p:spPr>
          <a:xfrm>
            <a:off x="4654295" y="502920"/>
            <a:ext cx="6894576" cy="1463040"/>
          </a:xfrm>
        </p:spPr>
        <p:txBody>
          <a:bodyPr anchor="ctr">
            <a:normAutofit/>
          </a:bodyPr>
          <a:lstStyle/>
          <a:p>
            <a:pPr marL="0" indent="0">
              <a:buNone/>
            </a:pPr>
            <a:r>
              <a:rPr lang="en-US" sz="2200" dirty="0"/>
              <a:t>Locations are routed as unique IDs that occur in the Trips table. The Trips table includes prices and the trip’s date.</a:t>
            </a:r>
          </a:p>
        </p:txBody>
      </p:sp>
      <p:pic>
        <p:nvPicPr>
          <p:cNvPr id="4" name="Picture 3" descr="A screen shot of a computer&#10;&#10;Description automatically generated">
            <a:extLst>
              <a:ext uri="{FF2B5EF4-FFF2-40B4-BE49-F238E27FC236}">
                <a16:creationId xmlns:a16="http://schemas.microsoft.com/office/drawing/2014/main" id="{E88B5A71-2F7E-5822-3E3B-07887818E637}"/>
              </a:ext>
            </a:extLst>
          </p:cNvPr>
          <p:cNvPicPr>
            <a:picLocks noChangeAspect="1"/>
          </p:cNvPicPr>
          <p:nvPr/>
        </p:nvPicPr>
        <p:blipFill>
          <a:blip r:embed="rId2"/>
          <a:stretch>
            <a:fillRect/>
          </a:stretch>
        </p:blipFill>
        <p:spPr>
          <a:xfrm>
            <a:off x="630937" y="2468880"/>
            <a:ext cx="3697298" cy="2807208"/>
          </a:xfrm>
          <a:prstGeom prst="rect">
            <a:avLst/>
          </a:prstGeom>
        </p:spPr>
      </p:pic>
      <p:pic>
        <p:nvPicPr>
          <p:cNvPr id="7" name="Picture 6" descr="A screenshot of a computer screen&#10;&#10;Description automatically generated">
            <a:extLst>
              <a:ext uri="{FF2B5EF4-FFF2-40B4-BE49-F238E27FC236}">
                <a16:creationId xmlns:a16="http://schemas.microsoft.com/office/drawing/2014/main" id="{57917637-C070-E2F0-8CFF-EC474E59031C}"/>
              </a:ext>
            </a:extLst>
          </p:cNvPr>
          <p:cNvPicPr>
            <a:picLocks noChangeAspect="1"/>
          </p:cNvPicPr>
          <p:nvPr/>
        </p:nvPicPr>
        <p:blipFill>
          <a:blip r:embed="rId3"/>
          <a:stretch>
            <a:fillRect/>
          </a:stretch>
        </p:blipFill>
        <p:spPr>
          <a:xfrm>
            <a:off x="4922404" y="2468880"/>
            <a:ext cx="6626468" cy="3886200"/>
          </a:xfrm>
          <a:prstGeom prst="rect">
            <a:avLst/>
          </a:prstGeom>
        </p:spPr>
      </p:pic>
    </p:spTree>
    <p:extLst>
      <p:ext uri="{BB962C8B-B14F-4D97-AF65-F5344CB8AC3E}">
        <p14:creationId xmlns:p14="http://schemas.microsoft.com/office/powerpoint/2010/main" val="1877026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Rectangle 14">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FF4BAD4-5F3D-1BB3-3576-9C72F8A32863}"/>
              </a:ext>
            </a:extLst>
          </p:cNvPr>
          <p:cNvSpPr>
            <a:spLocks noGrp="1"/>
          </p:cNvSpPr>
          <p:nvPr>
            <p:ph type="title"/>
          </p:nvPr>
        </p:nvSpPr>
        <p:spPr>
          <a:xfrm>
            <a:off x="1115568" y="548640"/>
            <a:ext cx="4980432" cy="1179576"/>
          </a:xfrm>
        </p:spPr>
        <p:txBody>
          <a:bodyPr>
            <a:normAutofit/>
          </a:bodyPr>
          <a:lstStyle/>
          <a:p>
            <a:r>
              <a:rPr lang="en-US" sz="4000"/>
              <a:t>Question #1 Query</a:t>
            </a:r>
          </a:p>
        </p:txBody>
      </p:sp>
      <p:sp>
        <p:nvSpPr>
          <p:cNvPr id="17" name="Rectangle 16">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19B09C0E-F569-1571-7408-7C1778F5976F}"/>
              </a:ext>
            </a:extLst>
          </p:cNvPr>
          <p:cNvSpPr>
            <a:spLocks noGrp="1"/>
          </p:cNvSpPr>
          <p:nvPr>
            <p:ph idx="1"/>
          </p:nvPr>
        </p:nvSpPr>
        <p:spPr>
          <a:xfrm>
            <a:off x="1115568" y="2481943"/>
            <a:ext cx="10168128" cy="3695020"/>
          </a:xfrm>
        </p:spPr>
        <p:txBody>
          <a:bodyPr>
            <a:normAutofit/>
          </a:bodyPr>
          <a:lstStyle/>
          <a:p>
            <a:pPr marL="0" indent="0">
              <a:buNone/>
            </a:pPr>
            <a:r>
              <a:rPr lang="en-US" sz="1200" b="0" dirty="0">
                <a:effectLst/>
                <a:latin typeface="Consolas" panose="020B0609020204030204" pitchFamily="49" charset="0"/>
              </a:rPr>
              <a:t>SELECT</a:t>
            </a:r>
          </a:p>
          <a:p>
            <a:pPr marL="0" indent="0">
              <a:buNone/>
            </a:pPr>
            <a:r>
              <a:rPr lang="en-US" sz="1200" dirty="0">
                <a:latin typeface="Consolas" panose="020B0609020204030204" pitchFamily="49" charset="0"/>
              </a:rPr>
              <a:t>	</a:t>
            </a:r>
            <a:r>
              <a:rPr lang="en-US" sz="1200" b="0" dirty="0" err="1">
                <a:effectLst/>
                <a:latin typeface="Consolas" panose="020B0609020204030204" pitchFamily="49" charset="0"/>
              </a:rPr>
              <a:t>i.ItemID</a:t>
            </a:r>
            <a:r>
              <a:rPr lang="en-US" sz="1200" b="0" dirty="0">
                <a:effectLst/>
                <a:latin typeface="Consolas" panose="020B0609020204030204" pitchFamily="49" charset="0"/>
              </a:rPr>
              <a:t>, </a:t>
            </a:r>
          </a:p>
          <a:p>
            <a:pPr marL="0" indent="0">
              <a:buNone/>
            </a:pPr>
            <a:r>
              <a:rPr lang="en-US" sz="1200" dirty="0">
                <a:latin typeface="Consolas" panose="020B0609020204030204" pitchFamily="49" charset="0"/>
              </a:rPr>
              <a:t>	</a:t>
            </a:r>
            <a:r>
              <a:rPr lang="en-US" sz="1200" b="0" dirty="0" err="1">
                <a:effectLst/>
                <a:latin typeface="Consolas" panose="020B0609020204030204" pitchFamily="49" charset="0"/>
              </a:rPr>
              <a:t>i.Description</a:t>
            </a:r>
            <a:r>
              <a:rPr lang="en-US" sz="1200" b="0" dirty="0">
                <a:effectLst/>
                <a:latin typeface="Consolas" panose="020B0609020204030204" pitchFamily="49" charset="0"/>
              </a:rPr>
              <a:t>, </a:t>
            </a:r>
          </a:p>
          <a:p>
            <a:pPr marL="0" indent="0">
              <a:buNone/>
            </a:pPr>
            <a:r>
              <a:rPr lang="en-US" sz="1200" dirty="0">
                <a:latin typeface="Consolas" panose="020B0609020204030204" pitchFamily="49" charset="0"/>
              </a:rPr>
              <a:t>	</a:t>
            </a:r>
            <a:r>
              <a:rPr lang="en-US" sz="1200" b="0" dirty="0">
                <a:effectLst/>
                <a:latin typeface="Consolas" panose="020B0609020204030204" pitchFamily="49" charset="0"/>
              </a:rPr>
              <a:t>COALESCE(YEAR(</a:t>
            </a:r>
            <a:r>
              <a:rPr lang="en-US" sz="1200" b="0" dirty="0" err="1">
                <a:effectLst/>
                <a:latin typeface="Consolas" panose="020B0609020204030204" pitchFamily="49" charset="0"/>
              </a:rPr>
              <a:t>s.TransactionDate</a:t>
            </a:r>
            <a:r>
              <a:rPr lang="en-US" sz="1200" b="0" dirty="0">
                <a:effectLst/>
                <a:latin typeface="Consolas" panose="020B0609020204030204" pitchFamily="49" charset="0"/>
              </a:rPr>
              <a:t>), {year}) AS </a:t>
            </a:r>
            <a:r>
              <a:rPr lang="en-US" sz="1200" b="0" dirty="0" err="1">
                <a:effectLst/>
                <a:latin typeface="Consolas" panose="020B0609020204030204" pitchFamily="49" charset="0"/>
              </a:rPr>
              <a:t>SalesYear</a:t>
            </a:r>
            <a:r>
              <a:rPr lang="en-US" sz="1200" b="0" dirty="0">
                <a:effectLst/>
                <a:latin typeface="Consolas" panose="020B0609020204030204" pitchFamily="49" charset="0"/>
              </a:rPr>
              <a:t>, </a:t>
            </a:r>
          </a:p>
          <a:p>
            <a:pPr marL="0" indent="0">
              <a:buNone/>
            </a:pPr>
            <a:r>
              <a:rPr lang="en-US" sz="1200" dirty="0">
                <a:latin typeface="Consolas" panose="020B0609020204030204" pitchFamily="49" charset="0"/>
              </a:rPr>
              <a:t>	</a:t>
            </a:r>
            <a:r>
              <a:rPr lang="en-US" sz="1200" b="0" dirty="0">
                <a:effectLst/>
                <a:latin typeface="Consolas" panose="020B0609020204030204" pitchFamily="49" charset="0"/>
              </a:rPr>
              <a:t>SUM(CASE WHEN </a:t>
            </a:r>
            <a:r>
              <a:rPr lang="en-US" sz="1200" b="0" dirty="0" err="1">
                <a:effectLst/>
                <a:latin typeface="Consolas" panose="020B0609020204030204" pitchFamily="49" charset="0"/>
              </a:rPr>
              <a:t>s.Category</a:t>
            </a:r>
            <a:r>
              <a:rPr lang="en-US" sz="1200" b="0" dirty="0">
                <a:effectLst/>
                <a:latin typeface="Consolas" panose="020B0609020204030204" pitchFamily="49" charset="0"/>
              </a:rPr>
              <a:t> = 'sale' THEN </a:t>
            </a:r>
            <a:r>
              <a:rPr lang="en-US" sz="1200" b="0" dirty="0" err="1">
                <a:effectLst/>
                <a:latin typeface="Consolas" panose="020B0609020204030204" pitchFamily="49" charset="0"/>
              </a:rPr>
              <a:t>s.Quantity</a:t>
            </a:r>
            <a:r>
              <a:rPr lang="en-US" sz="1200" b="0" dirty="0">
                <a:effectLst/>
                <a:latin typeface="Consolas" panose="020B0609020204030204" pitchFamily="49" charset="0"/>
              </a:rPr>
              <a:t> ELSE 0 END) AS </a:t>
            </a:r>
            <a:r>
              <a:rPr lang="en-US" sz="1200" b="0" dirty="0" err="1">
                <a:effectLst/>
                <a:latin typeface="Consolas" panose="020B0609020204030204" pitchFamily="49" charset="0"/>
              </a:rPr>
              <a:t>TotalSalesQuantity</a:t>
            </a:r>
            <a:r>
              <a:rPr lang="en-US" sz="1200" b="0" dirty="0">
                <a:effectLst/>
                <a:latin typeface="Consolas" panose="020B0609020204030204" pitchFamily="49" charset="0"/>
              </a:rPr>
              <a:t>, </a:t>
            </a:r>
          </a:p>
          <a:p>
            <a:pPr marL="0" indent="0">
              <a:buNone/>
            </a:pPr>
            <a:r>
              <a:rPr lang="en-US" sz="1200" dirty="0">
                <a:latin typeface="Consolas" panose="020B0609020204030204" pitchFamily="49" charset="0"/>
              </a:rPr>
              <a:t>	</a:t>
            </a:r>
            <a:r>
              <a:rPr lang="en-US" sz="1200" b="0" dirty="0">
                <a:effectLst/>
                <a:latin typeface="Consolas" panose="020B0609020204030204" pitchFamily="49" charset="0"/>
              </a:rPr>
              <a:t>SUM(CASE WHEN </a:t>
            </a:r>
            <a:r>
              <a:rPr lang="en-US" sz="1200" b="0" dirty="0" err="1">
                <a:effectLst/>
                <a:latin typeface="Consolas" panose="020B0609020204030204" pitchFamily="49" charset="0"/>
              </a:rPr>
              <a:t>s.Category</a:t>
            </a:r>
            <a:r>
              <a:rPr lang="en-US" sz="1200" b="0" dirty="0">
                <a:effectLst/>
                <a:latin typeface="Consolas" panose="020B0609020204030204" pitchFamily="49" charset="0"/>
              </a:rPr>
              <a:t> = 'sale' THEN </a:t>
            </a:r>
            <a:r>
              <a:rPr lang="en-US" sz="1200" b="0" dirty="0" err="1">
                <a:effectLst/>
                <a:latin typeface="Consolas" panose="020B0609020204030204" pitchFamily="49" charset="0"/>
              </a:rPr>
              <a:t>s.Price</a:t>
            </a:r>
            <a:r>
              <a:rPr lang="en-US" sz="1200" b="0" dirty="0">
                <a:effectLst/>
                <a:latin typeface="Consolas" panose="020B0609020204030204" pitchFamily="49" charset="0"/>
              </a:rPr>
              <a:t> ELSE 0 END) AS </a:t>
            </a:r>
            <a:r>
              <a:rPr lang="en-US" sz="1200" b="0" dirty="0" err="1">
                <a:effectLst/>
                <a:latin typeface="Consolas" panose="020B0609020204030204" pitchFamily="49" charset="0"/>
              </a:rPr>
              <a:t>TotalSalesAmount</a:t>
            </a:r>
            <a:r>
              <a:rPr lang="en-US" sz="1200" b="0" dirty="0">
                <a:effectLst/>
                <a:latin typeface="Consolas" panose="020B0609020204030204" pitchFamily="49" charset="0"/>
              </a:rPr>
              <a:t>, </a:t>
            </a:r>
          </a:p>
          <a:p>
            <a:pPr marL="0" indent="0">
              <a:buNone/>
            </a:pPr>
            <a:r>
              <a:rPr lang="en-US" sz="1200" dirty="0">
                <a:latin typeface="Consolas" panose="020B0609020204030204" pitchFamily="49" charset="0"/>
              </a:rPr>
              <a:t>	</a:t>
            </a:r>
            <a:r>
              <a:rPr lang="en-US" sz="1200" b="0" dirty="0">
                <a:effectLst/>
                <a:latin typeface="Consolas" panose="020B0609020204030204" pitchFamily="49" charset="0"/>
              </a:rPr>
              <a:t>SUM(CASE WHEN </a:t>
            </a:r>
            <a:r>
              <a:rPr lang="en-US" sz="1200" b="0" dirty="0" err="1">
                <a:effectLst/>
                <a:latin typeface="Consolas" panose="020B0609020204030204" pitchFamily="49" charset="0"/>
              </a:rPr>
              <a:t>s.Category</a:t>
            </a:r>
            <a:r>
              <a:rPr lang="en-US" sz="1200" b="0" dirty="0">
                <a:effectLst/>
                <a:latin typeface="Consolas" panose="020B0609020204030204" pitchFamily="49" charset="0"/>
              </a:rPr>
              <a:t> = 'rental' THEN </a:t>
            </a:r>
            <a:r>
              <a:rPr lang="en-US" sz="1200" b="0" dirty="0" err="1">
                <a:effectLst/>
                <a:latin typeface="Consolas" panose="020B0609020204030204" pitchFamily="49" charset="0"/>
              </a:rPr>
              <a:t>s.Quantity</a:t>
            </a:r>
            <a:r>
              <a:rPr lang="en-US" sz="1200" b="0" dirty="0">
                <a:effectLst/>
                <a:latin typeface="Consolas" panose="020B0609020204030204" pitchFamily="49" charset="0"/>
              </a:rPr>
              <a:t> ELSE 0 END) AS </a:t>
            </a:r>
            <a:r>
              <a:rPr lang="en-US" sz="1200" b="0" dirty="0" err="1">
                <a:effectLst/>
                <a:latin typeface="Consolas" panose="020B0609020204030204" pitchFamily="49" charset="0"/>
              </a:rPr>
              <a:t>TotalRentalsQuantity</a:t>
            </a:r>
            <a:r>
              <a:rPr lang="en-US" sz="1200" b="0" dirty="0">
                <a:effectLst/>
                <a:latin typeface="Consolas" panose="020B0609020204030204" pitchFamily="49" charset="0"/>
              </a:rPr>
              <a:t>,</a:t>
            </a:r>
            <a:endParaRPr lang="en-US" sz="1200" dirty="0">
              <a:latin typeface="Consolas" panose="020B0609020204030204" pitchFamily="49" charset="0"/>
            </a:endParaRPr>
          </a:p>
          <a:p>
            <a:pPr marL="0" indent="0">
              <a:buNone/>
            </a:pPr>
            <a:r>
              <a:rPr lang="en-US" sz="1200" b="0" dirty="0">
                <a:effectLst/>
                <a:latin typeface="Consolas" panose="020B0609020204030204" pitchFamily="49" charset="0"/>
              </a:rPr>
              <a:t>	SUM(CASE WHEN </a:t>
            </a:r>
            <a:r>
              <a:rPr lang="en-US" sz="1200" b="0" dirty="0" err="1">
                <a:effectLst/>
                <a:latin typeface="Consolas" panose="020B0609020204030204" pitchFamily="49" charset="0"/>
              </a:rPr>
              <a:t>s.Category</a:t>
            </a:r>
            <a:r>
              <a:rPr lang="en-US" sz="1200" b="0" dirty="0">
                <a:effectLst/>
                <a:latin typeface="Consolas" panose="020B0609020204030204" pitchFamily="49" charset="0"/>
              </a:rPr>
              <a:t> = 'rental' THEN </a:t>
            </a:r>
            <a:r>
              <a:rPr lang="en-US" sz="1200" b="0" dirty="0" err="1">
                <a:effectLst/>
                <a:latin typeface="Consolas" panose="020B0609020204030204" pitchFamily="49" charset="0"/>
              </a:rPr>
              <a:t>s.Price</a:t>
            </a:r>
            <a:r>
              <a:rPr lang="en-US" sz="1200" b="0" dirty="0">
                <a:effectLst/>
                <a:latin typeface="Consolas" panose="020B0609020204030204" pitchFamily="49" charset="0"/>
              </a:rPr>
              <a:t> ELSE 0 END) AS </a:t>
            </a:r>
            <a:r>
              <a:rPr lang="en-US" sz="1200" b="0" dirty="0" err="1">
                <a:effectLst/>
                <a:latin typeface="Consolas" panose="020B0609020204030204" pitchFamily="49" charset="0"/>
              </a:rPr>
              <a:t>TotalRentalsAmount</a:t>
            </a:r>
            <a:endParaRPr lang="en-US" sz="1200" dirty="0">
              <a:latin typeface="Consolas" panose="020B0609020204030204" pitchFamily="49" charset="0"/>
            </a:endParaRPr>
          </a:p>
          <a:p>
            <a:pPr marL="0" indent="0">
              <a:buNone/>
            </a:pPr>
            <a:r>
              <a:rPr lang="en-US" sz="1200" b="0" dirty="0">
                <a:effectLst/>
                <a:latin typeface="Consolas" panose="020B0609020204030204" pitchFamily="49" charset="0"/>
              </a:rPr>
              <a:t>FROM Inventory I</a:t>
            </a:r>
          </a:p>
          <a:p>
            <a:pPr marL="0" indent="0">
              <a:buNone/>
            </a:pPr>
            <a:r>
              <a:rPr lang="en-US" sz="1200" b="0" dirty="0">
                <a:effectLst/>
                <a:latin typeface="Consolas" panose="020B0609020204030204" pitchFamily="49" charset="0"/>
              </a:rPr>
              <a:t>LEFT JOIN </a:t>
            </a:r>
            <a:r>
              <a:rPr lang="en-US" sz="1200" b="0" dirty="0" err="1">
                <a:effectLst/>
                <a:latin typeface="Consolas" panose="020B0609020204030204" pitchFamily="49" charset="0"/>
              </a:rPr>
              <a:t>EquipmentSales</a:t>
            </a:r>
            <a:r>
              <a:rPr lang="en-US" sz="1200" b="0" dirty="0">
                <a:effectLst/>
                <a:latin typeface="Consolas" panose="020B0609020204030204" pitchFamily="49" charset="0"/>
              </a:rPr>
              <a:t> s </a:t>
            </a:r>
          </a:p>
          <a:p>
            <a:pPr marL="0" indent="0">
              <a:buNone/>
            </a:pPr>
            <a:r>
              <a:rPr lang="en-US" sz="1200" b="0" dirty="0">
                <a:effectLst/>
                <a:latin typeface="Consolas" panose="020B0609020204030204" pitchFamily="49" charset="0"/>
              </a:rPr>
              <a:t>ON </a:t>
            </a:r>
            <a:r>
              <a:rPr lang="en-US" sz="1200" b="0" dirty="0" err="1">
                <a:effectLst/>
                <a:latin typeface="Consolas" panose="020B0609020204030204" pitchFamily="49" charset="0"/>
              </a:rPr>
              <a:t>i.ItemID</a:t>
            </a:r>
            <a:r>
              <a:rPr lang="en-US" sz="1200" b="0" dirty="0">
                <a:effectLst/>
                <a:latin typeface="Consolas" panose="020B0609020204030204" pitchFamily="49" charset="0"/>
              </a:rPr>
              <a:t> = </a:t>
            </a:r>
            <a:r>
              <a:rPr lang="en-US" sz="1200" b="0" dirty="0" err="1">
                <a:effectLst/>
                <a:latin typeface="Consolas" panose="020B0609020204030204" pitchFamily="49" charset="0"/>
              </a:rPr>
              <a:t>s.ItemID</a:t>
            </a:r>
            <a:r>
              <a:rPr lang="en-US" sz="1200" b="0" dirty="0">
                <a:effectLst/>
                <a:latin typeface="Consolas" panose="020B0609020204030204" pitchFamily="49" charset="0"/>
              </a:rPr>
              <a:t> AND YEAR(</a:t>
            </a:r>
            <a:r>
              <a:rPr lang="en-US" sz="1200" b="0" dirty="0" err="1">
                <a:effectLst/>
                <a:latin typeface="Consolas" panose="020B0609020204030204" pitchFamily="49" charset="0"/>
              </a:rPr>
              <a:t>s.TransactionDate</a:t>
            </a:r>
            <a:r>
              <a:rPr lang="en-US" sz="1200" b="0" dirty="0">
                <a:effectLst/>
                <a:latin typeface="Consolas" panose="020B0609020204030204" pitchFamily="49" charset="0"/>
              </a:rPr>
              <a:t>) = {year} </a:t>
            </a:r>
          </a:p>
          <a:p>
            <a:pPr marL="0" indent="0">
              <a:buNone/>
            </a:pPr>
            <a:r>
              <a:rPr lang="en-US" sz="1200" b="0" dirty="0">
                <a:effectLst/>
                <a:latin typeface="Consolas" panose="020B0609020204030204" pitchFamily="49" charset="0"/>
              </a:rPr>
              <a:t>GROUP BY </a:t>
            </a:r>
            <a:r>
              <a:rPr lang="en-US" sz="1200" b="0" dirty="0" err="1">
                <a:effectLst/>
                <a:latin typeface="Consolas" panose="020B0609020204030204" pitchFamily="49" charset="0"/>
              </a:rPr>
              <a:t>i.ItemID</a:t>
            </a:r>
            <a:r>
              <a:rPr lang="en-US" sz="1200" b="0" dirty="0">
                <a:effectLst/>
                <a:latin typeface="Consolas" panose="020B0609020204030204" pitchFamily="49" charset="0"/>
              </a:rPr>
              <a:t>, </a:t>
            </a:r>
            <a:r>
              <a:rPr lang="en-US" sz="1200" b="0" dirty="0" err="1">
                <a:effectLst/>
                <a:latin typeface="Consolas" panose="020B0609020204030204" pitchFamily="49" charset="0"/>
              </a:rPr>
              <a:t>i.Description</a:t>
            </a:r>
            <a:r>
              <a:rPr lang="en-US" sz="1200" b="0" dirty="0">
                <a:effectLst/>
                <a:latin typeface="Consolas" panose="020B0609020204030204" pitchFamily="49" charset="0"/>
              </a:rPr>
              <a:t>, </a:t>
            </a:r>
            <a:r>
              <a:rPr lang="en-US" sz="1200" b="0" dirty="0" err="1">
                <a:effectLst/>
                <a:latin typeface="Consolas" panose="020B0609020204030204" pitchFamily="49" charset="0"/>
              </a:rPr>
              <a:t>SalesYear</a:t>
            </a:r>
            <a:r>
              <a:rPr lang="en-US" sz="1200" b="0" dirty="0">
                <a:effectLst/>
                <a:latin typeface="Consolas" panose="020B0609020204030204" pitchFamily="49" charset="0"/>
              </a:rPr>
              <a:t>;</a:t>
            </a:r>
          </a:p>
        </p:txBody>
      </p:sp>
      <p:sp>
        <p:nvSpPr>
          <p:cNvPr id="4" name="TextBox 3">
            <a:extLst>
              <a:ext uri="{FF2B5EF4-FFF2-40B4-BE49-F238E27FC236}">
                <a16:creationId xmlns:a16="http://schemas.microsoft.com/office/drawing/2014/main" id="{21FFBFD6-44A7-B5A2-889F-D8C708217D5D}"/>
              </a:ext>
            </a:extLst>
          </p:cNvPr>
          <p:cNvSpPr txBox="1"/>
          <p:nvPr/>
        </p:nvSpPr>
        <p:spPr>
          <a:xfrm>
            <a:off x="6096000" y="1174218"/>
            <a:ext cx="5562805" cy="1107996"/>
          </a:xfrm>
          <a:prstGeom prst="rect">
            <a:avLst/>
          </a:prstGeom>
          <a:noFill/>
        </p:spPr>
        <p:txBody>
          <a:bodyPr wrap="square" rtlCol="0">
            <a:spAutoFit/>
          </a:bodyPr>
          <a:lstStyle/>
          <a:p>
            <a:r>
              <a:rPr lang="en-US" sz="2400" b="1" dirty="0"/>
              <a:t>Do enough customers buy equipment to keep equipment sales?</a:t>
            </a:r>
          </a:p>
          <a:p>
            <a:endParaRPr lang="en-US" dirty="0"/>
          </a:p>
        </p:txBody>
      </p:sp>
    </p:spTree>
    <p:extLst>
      <p:ext uri="{BB962C8B-B14F-4D97-AF65-F5344CB8AC3E}">
        <p14:creationId xmlns:p14="http://schemas.microsoft.com/office/powerpoint/2010/main" val="1203750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00A442-DBFA-AD33-EAC8-3BAE1C170B3B}"/>
              </a:ext>
            </a:extLst>
          </p:cNvPr>
          <p:cNvSpPr>
            <a:spLocks noGrp="1"/>
          </p:cNvSpPr>
          <p:nvPr>
            <p:ph type="title"/>
          </p:nvPr>
        </p:nvSpPr>
        <p:spPr>
          <a:xfrm>
            <a:off x="630936" y="502920"/>
            <a:ext cx="3419856" cy="1463040"/>
          </a:xfrm>
        </p:spPr>
        <p:txBody>
          <a:bodyPr anchor="ctr">
            <a:normAutofit/>
          </a:bodyPr>
          <a:lstStyle/>
          <a:p>
            <a:r>
              <a:rPr lang="en-US" sz="4800"/>
              <a:t>Sales &amp; Rental</a:t>
            </a:r>
          </a:p>
        </p:txBody>
      </p:sp>
      <p:sp>
        <p:nvSpPr>
          <p:cNvPr id="64"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Content Placeholder 58">
            <a:extLst>
              <a:ext uri="{FF2B5EF4-FFF2-40B4-BE49-F238E27FC236}">
                <a16:creationId xmlns:a16="http://schemas.microsoft.com/office/drawing/2014/main" id="{5206D808-1D97-7D14-69C6-16E2C1C0BD0D}"/>
              </a:ext>
            </a:extLst>
          </p:cNvPr>
          <p:cNvSpPr>
            <a:spLocks noGrp="1"/>
          </p:cNvSpPr>
          <p:nvPr>
            <p:ph idx="1"/>
          </p:nvPr>
        </p:nvSpPr>
        <p:spPr>
          <a:xfrm>
            <a:off x="4654295" y="502920"/>
            <a:ext cx="6894576" cy="1463040"/>
          </a:xfrm>
        </p:spPr>
        <p:txBody>
          <a:bodyPr anchor="ctr">
            <a:normAutofit/>
          </a:bodyPr>
          <a:lstStyle/>
          <a:p>
            <a:pPr marL="0" indent="0">
              <a:buNone/>
            </a:pPr>
            <a:r>
              <a:rPr lang="en-US" sz="2200" dirty="0"/>
              <a:t>The Sales and Rental data of a specific year for each inventory item. This is meant to help the business decide whether on not keeping equipment sales makes sense from a business standpoint.</a:t>
            </a:r>
          </a:p>
        </p:txBody>
      </p:sp>
      <p:pic>
        <p:nvPicPr>
          <p:cNvPr id="4" name="Picture 3" descr="A screenshot of a computer screen&#10;&#10;Description automatically generated">
            <a:extLst>
              <a:ext uri="{FF2B5EF4-FFF2-40B4-BE49-F238E27FC236}">
                <a16:creationId xmlns:a16="http://schemas.microsoft.com/office/drawing/2014/main" id="{663899E1-E74E-0FDC-5882-F916C6D9C4BE}"/>
              </a:ext>
            </a:extLst>
          </p:cNvPr>
          <p:cNvPicPr>
            <a:picLocks noChangeAspect="1"/>
          </p:cNvPicPr>
          <p:nvPr/>
        </p:nvPicPr>
        <p:blipFill>
          <a:blip r:embed="rId2"/>
          <a:stretch>
            <a:fillRect/>
          </a:stretch>
        </p:blipFill>
        <p:spPr>
          <a:xfrm>
            <a:off x="630935" y="2566866"/>
            <a:ext cx="10921951" cy="2489765"/>
          </a:xfrm>
          <a:prstGeom prst="rect">
            <a:avLst/>
          </a:prstGeom>
        </p:spPr>
      </p:pic>
    </p:spTree>
    <p:extLst>
      <p:ext uri="{BB962C8B-B14F-4D97-AF65-F5344CB8AC3E}">
        <p14:creationId xmlns:p14="http://schemas.microsoft.com/office/powerpoint/2010/main" val="1307817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Rectangle 18">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10DAF3C-D157-590B-6450-D2C9E1C1D330}"/>
              </a:ext>
            </a:extLst>
          </p:cNvPr>
          <p:cNvSpPr>
            <a:spLocks noGrp="1"/>
          </p:cNvSpPr>
          <p:nvPr>
            <p:ph type="title"/>
          </p:nvPr>
        </p:nvSpPr>
        <p:spPr>
          <a:xfrm>
            <a:off x="1115568" y="548640"/>
            <a:ext cx="4980432" cy="1179576"/>
          </a:xfrm>
        </p:spPr>
        <p:txBody>
          <a:bodyPr>
            <a:normAutofit/>
          </a:bodyPr>
          <a:lstStyle/>
          <a:p>
            <a:r>
              <a:rPr lang="en-US" sz="4000" dirty="0"/>
              <a:t>Question #2 Query</a:t>
            </a:r>
          </a:p>
        </p:txBody>
      </p:sp>
      <p:sp>
        <p:nvSpPr>
          <p:cNvPr id="21" name="Rectangle 20">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AE3DBE3B-DD5B-8C96-0613-7EDC9A70A6F1}"/>
              </a:ext>
            </a:extLst>
          </p:cNvPr>
          <p:cNvSpPr>
            <a:spLocks noGrp="1"/>
          </p:cNvSpPr>
          <p:nvPr>
            <p:ph idx="1"/>
          </p:nvPr>
        </p:nvSpPr>
        <p:spPr>
          <a:xfrm>
            <a:off x="1115568" y="2481943"/>
            <a:ext cx="10168128" cy="3695020"/>
          </a:xfrm>
        </p:spPr>
        <p:txBody>
          <a:bodyPr>
            <a:normAutofit lnSpcReduction="10000"/>
          </a:bodyPr>
          <a:lstStyle/>
          <a:p>
            <a:pPr marL="0" indent="0">
              <a:buNone/>
            </a:pPr>
            <a:r>
              <a:rPr lang="en-US" sz="1100" b="0" i="0" u="none" strike="noStrike" dirty="0">
                <a:effectLst/>
                <a:latin typeface="Consolas" panose="020B0609020204030204" pitchFamily="49" charset="0"/>
              </a:rPr>
              <a:t>SELECT</a:t>
            </a:r>
          </a:p>
          <a:p>
            <a:pPr marL="0" indent="0">
              <a:buNone/>
            </a:pPr>
            <a:r>
              <a:rPr lang="en-US" sz="1100" b="0" i="0" u="none" strike="noStrike" dirty="0">
                <a:effectLst/>
                <a:latin typeface="Consolas" panose="020B0609020204030204" pitchFamily="49" charset="0"/>
              </a:rPr>
              <a:t>	</a:t>
            </a:r>
            <a:r>
              <a:rPr lang="en-US" sz="1100" b="0" i="0" u="none" strike="noStrike" dirty="0" err="1">
                <a:effectLst/>
                <a:latin typeface="Consolas" panose="020B0609020204030204" pitchFamily="49" charset="0"/>
              </a:rPr>
              <a:t>l.LocationID</a:t>
            </a:r>
            <a:r>
              <a:rPr lang="en-US" sz="1100" b="0" i="0" u="none" strike="noStrike" dirty="0">
                <a:effectLst/>
                <a:latin typeface="Consolas" panose="020B0609020204030204" pitchFamily="49" charset="0"/>
              </a:rPr>
              <a:t>,</a:t>
            </a:r>
          </a:p>
          <a:p>
            <a:pPr marL="0" indent="0">
              <a:buNone/>
            </a:pPr>
            <a:r>
              <a:rPr lang="en-US" sz="1100" b="0" i="0" u="none" strike="noStrike" dirty="0">
                <a:effectLst/>
                <a:latin typeface="Consolas" panose="020B0609020204030204" pitchFamily="49" charset="0"/>
              </a:rPr>
              <a:t>	</a:t>
            </a:r>
            <a:r>
              <a:rPr lang="en-US" sz="1100" b="0" i="0" u="none" strike="noStrike" dirty="0" err="1">
                <a:effectLst/>
                <a:latin typeface="Consolas" panose="020B0609020204030204" pitchFamily="49" charset="0"/>
              </a:rPr>
              <a:t>l.Location</a:t>
            </a:r>
            <a:r>
              <a:rPr lang="en-US" sz="1100" b="0" i="0" u="none" strike="noStrike" dirty="0">
                <a:effectLst/>
                <a:latin typeface="Consolas" panose="020B0609020204030204" pitchFamily="49" charset="0"/>
              </a:rPr>
              <a:t>,</a:t>
            </a:r>
          </a:p>
          <a:p>
            <a:pPr marL="0" indent="0">
              <a:buNone/>
            </a:pPr>
            <a:r>
              <a:rPr lang="en-US" sz="1100" b="0" i="0" u="none" strike="noStrike" dirty="0">
                <a:effectLst/>
                <a:latin typeface="Consolas" panose="020B0609020204030204" pitchFamily="49" charset="0"/>
              </a:rPr>
              <a:t>	COUNT(CASE WHEN YEAR(</a:t>
            </a:r>
            <a:r>
              <a:rPr lang="en-US" sz="1100" b="0" i="0" u="none" strike="noStrike" dirty="0" err="1">
                <a:effectLst/>
                <a:latin typeface="Consolas" panose="020B0609020204030204" pitchFamily="49" charset="0"/>
              </a:rPr>
              <a:t>t.TripDate</a:t>
            </a:r>
            <a:r>
              <a:rPr lang="en-US" sz="1100" b="0" i="0" u="none" strike="noStrike" dirty="0">
                <a:effectLst/>
                <a:latin typeface="Consolas" panose="020B0609020204030204" pitchFamily="49" charset="0"/>
              </a:rPr>
              <a:t>) = {year - </a:t>
            </a:r>
            <a:r>
              <a:rPr lang="en-US" sz="1100" b="0" i="0" u="none" strike="noStrike" dirty="0">
                <a:effectLst/>
                <a:latin typeface="inherit"/>
              </a:rPr>
              <a:t>1</a:t>
            </a:r>
            <a:r>
              <a:rPr lang="en-US" sz="1100" b="0" i="0" u="none" strike="noStrike" dirty="0">
                <a:effectLst/>
                <a:latin typeface="Consolas" panose="020B0609020204030204" pitchFamily="49" charset="0"/>
              </a:rPr>
              <a:t>} THEN </a:t>
            </a:r>
            <a:r>
              <a:rPr lang="en-US" sz="1100" b="0" i="0" u="none" strike="noStrike" dirty="0" err="1">
                <a:effectLst/>
                <a:latin typeface="Consolas" panose="020B0609020204030204" pitchFamily="49" charset="0"/>
              </a:rPr>
              <a:t>t.TripID</a:t>
            </a:r>
            <a:r>
              <a:rPr lang="en-US" sz="1100" b="0" i="0" u="none" strike="noStrike" dirty="0">
                <a:effectLst/>
                <a:latin typeface="Consolas" panose="020B0609020204030204" pitchFamily="49" charset="0"/>
              </a:rPr>
              <a:t> END), </a:t>
            </a:r>
          </a:p>
          <a:p>
            <a:pPr marL="0" indent="0">
              <a:buNone/>
            </a:pPr>
            <a:r>
              <a:rPr lang="en-US" sz="1100" b="0" i="0" u="none" strike="noStrike" dirty="0">
                <a:effectLst/>
                <a:latin typeface="Consolas" panose="020B0609020204030204" pitchFamily="49" charset="0"/>
              </a:rPr>
              <a:t>	COUNT(CASE WHEN YEAR(</a:t>
            </a:r>
            <a:r>
              <a:rPr lang="en-US" sz="1100" b="0" i="0" u="none" strike="noStrike" dirty="0" err="1">
                <a:effectLst/>
                <a:latin typeface="Consolas" panose="020B0609020204030204" pitchFamily="49" charset="0"/>
              </a:rPr>
              <a:t>t.TripDate</a:t>
            </a:r>
            <a:r>
              <a:rPr lang="en-US" sz="1100" b="0" i="0" u="none" strike="noStrike" dirty="0">
                <a:effectLst/>
                <a:latin typeface="Consolas" panose="020B0609020204030204" pitchFamily="49" charset="0"/>
              </a:rPr>
              <a:t>) = {year} THEN </a:t>
            </a:r>
            <a:r>
              <a:rPr lang="en-US" sz="1100" b="0" i="0" u="none" strike="noStrike" dirty="0" err="1">
                <a:effectLst/>
                <a:latin typeface="Consolas" panose="020B0609020204030204" pitchFamily="49" charset="0"/>
              </a:rPr>
              <a:t>t.TripID</a:t>
            </a:r>
            <a:r>
              <a:rPr lang="en-US" sz="1100" b="0" i="0" u="none" strike="noStrike" dirty="0">
                <a:effectLst/>
                <a:latin typeface="Consolas" panose="020B0609020204030204" pitchFamily="49" charset="0"/>
              </a:rPr>
              <a:t> END),</a:t>
            </a:r>
            <a:endParaRPr lang="en-US" sz="1100" dirty="0">
              <a:latin typeface="Consolas" panose="020B0609020204030204" pitchFamily="49" charset="0"/>
            </a:endParaRPr>
          </a:p>
          <a:p>
            <a:pPr marL="0" indent="0">
              <a:buNone/>
            </a:pPr>
            <a:r>
              <a:rPr lang="en-US" sz="1100" b="0" i="0" u="none" strike="noStrike" dirty="0">
                <a:effectLst/>
                <a:latin typeface="Consolas" panose="020B0609020204030204" pitchFamily="49" charset="0"/>
              </a:rPr>
              <a:t>	CASE</a:t>
            </a:r>
          </a:p>
          <a:p>
            <a:pPr marL="0" indent="0">
              <a:buNone/>
            </a:pPr>
            <a:r>
              <a:rPr lang="en-US" sz="1100" b="0" i="0" u="none" strike="noStrike" dirty="0">
                <a:effectLst/>
                <a:latin typeface="Consolas" panose="020B0609020204030204" pitchFamily="49" charset="0"/>
              </a:rPr>
              <a:t>		WHEN COUNT(CASE WHEN YEAR(</a:t>
            </a:r>
            <a:r>
              <a:rPr lang="en-US" sz="1100" b="0" i="0" u="none" strike="noStrike" dirty="0" err="1">
                <a:effectLst/>
                <a:latin typeface="Consolas" panose="020B0609020204030204" pitchFamily="49" charset="0"/>
              </a:rPr>
              <a:t>t.TripDate</a:t>
            </a:r>
            <a:r>
              <a:rPr lang="en-US" sz="1100" b="0" i="0" u="none" strike="noStrike" dirty="0">
                <a:effectLst/>
                <a:latin typeface="Consolas" panose="020B0609020204030204" pitchFamily="49" charset="0"/>
              </a:rPr>
              <a:t>) = {year} THEN </a:t>
            </a:r>
            <a:r>
              <a:rPr lang="en-US" sz="1100" b="0" i="0" u="none" strike="noStrike" dirty="0" err="1">
                <a:effectLst/>
                <a:latin typeface="Consolas" panose="020B0609020204030204" pitchFamily="49" charset="0"/>
              </a:rPr>
              <a:t>t.TripID</a:t>
            </a:r>
            <a:r>
              <a:rPr lang="en-US" sz="1100" b="0" i="0" u="none" strike="noStrike" dirty="0">
                <a:effectLst/>
                <a:latin typeface="Consolas" panose="020B0609020204030204" pitchFamily="49" charset="0"/>
              </a:rPr>
              <a:t> END) &gt; COUNT(CASE WHEN YEAR(</a:t>
            </a:r>
            <a:r>
              <a:rPr lang="en-US" sz="1100" b="0" i="0" u="none" strike="noStrike" dirty="0" err="1">
                <a:effectLst/>
                <a:latin typeface="Consolas" panose="020B0609020204030204" pitchFamily="49" charset="0"/>
              </a:rPr>
              <a:t>t.TripDate</a:t>
            </a:r>
            <a:r>
              <a:rPr lang="en-US" sz="1100" b="0" i="0" u="none" strike="noStrike" dirty="0">
                <a:effectLst/>
                <a:latin typeface="Consolas" panose="020B0609020204030204" pitchFamily="49" charset="0"/>
              </a:rPr>
              <a:t>) = 		{year - </a:t>
            </a:r>
            <a:r>
              <a:rPr lang="en-US" sz="1100" b="0" i="0" u="none" strike="noStrike" dirty="0">
                <a:effectLst/>
                <a:latin typeface="inherit"/>
              </a:rPr>
              <a:t>1</a:t>
            </a:r>
            <a:r>
              <a:rPr lang="en-US" sz="1100" b="0" i="0" u="none" strike="noStrike" dirty="0">
                <a:effectLst/>
                <a:latin typeface="Consolas" panose="020B0609020204030204" pitchFamily="49" charset="0"/>
              </a:rPr>
              <a:t>} THEN </a:t>
            </a:r>
            <a:r>
              <a:rPr lang="en-US" sz="1100" b="0" i="0" u="none" strike="noStrike" dirty="0" err="1">
                <a:effectLst/>
                <a:latin typeface="Consolas" panose="020B0609020204030204" pitchFamily="49" charset="0"/>
              </a:rPr>
              <a:t>t.TripID</a:t>
            </a:r>
            <a:r>
              <a:rPr lang="en-US" sz="1100" b="0" i="0" u="none" strike="noStrike" dirty="0">
                <a:effectLst/>
                <a:latin typeface="Consolas" panose="020B0609020204030204" pitchFamily="49" charset="0"/>
              </a:rPr>
              <a:t> END) THEN 'Rise’</a:t>
            </a:r>
          </a:p>
          <a:p>
            <a:pPr marL="0" indent="0">
              <a:buNone/>
            </a:pPr>
            <a:r>
              <a:rPr lang="en-US" sz="1100" b="0" i="0" u="none" strike="noStrike" dirty="0">
                <a:effectLst/>
                <a:latin typeface="Consolas" panose="020B0609020204030204" pitchFamily="49" charset="0"/>
              </a:rPr>
              <a:t>		WHEN COUNT(CASE WHEN YEAR(</a:t>
            </a:r>
            <a:r>
              <a:rPr lang="en-US" sz="1100" b="0" i="0" u="none" strike="noStrike" dirty="0" err="1">
                <a:effectLst/>
                <a:latin typeface="Consolas" panose="020B0609020204030204" pitchFamily="49" charset="0"/>
              </a:rPr>
              <a:t>t.TripDate</a:t>
            </a:r>
            <a:r>
              <a:rPr lang="en-US" sz="1100" b="0" i="0" u="none" strike="noStrike" dirty="0">
                <a:effectLst/>
                <a:latin typeface="Consolas" panose="020B0609020204030204" pitchFamily="49" charset="0"/>
              </a:rPr>
              <a:t>) = {year} THEN </a:t>
            </a:r>
            <a:r>
              <a:rPr lang="en-US" sz="1100" b="0" i="0" u="none" strike="noStrike" dirty="0" err="1">
                <a:effectLst/>
                <a:latin typeface="Consolas" panose="020B0609020204030204" pitchFamily="49" charset="0"/>
              </a:rPr>
              <a:t>t.TripID</a:t>
            </a:r>
            <a:r>
              <a:rPr lang="en-US" sz="1100" b="0" i="0" u="none" strike="noStrike" dirty="0">
                <a:effectLst/>
                <a:latin typeface="Consolas" panose="020B0609020204030204" pitchFamily="49" charset="0"/>
              </a:rPr>
              <a:t> END) &lt; COUNT(CASE WHEN YEAR(</a:t>
            </a:r>
            <a:r>
              <a:rPr lang="en-US" sz="1100" b="0" i="0" u="none" strike="noStrike" dirty="0" err="1">
                <a:effectLst/>
                <a:latin typeface="Consolas" panose="020B0609020204030204" pitchFamily="49" charset="0"/>
              </a:rPr>
              <a:t>t.TripDate</a:t>
            </a:r>
            <a:r>
              <a:rPr lang="en-US" sz="1100" b="0" i="0" u="none" strike="noStrike" dirty="0">
                <a:effectLst/>
                <a:latin typeface="Consolas" panose="020B0609020204030204" pitchFamily="49" charset="0"/>
              </a:rPr>
              <a:t>) = 		{year - </a:t>
            </a:r>
            <a:r>
              <a:rPr lang="en-US" sz="1100" b="0" i="0" u="none" strike="noStrike" dirty="0">
                <a:effectLst/>
                <a:latin typeface="inherit"/>
              </a:rPr>
              <a:t>1</a:t>
            </a:r>
            <a:r>
              <a:rPr lang="en-US" sz="1100" b="0" i="0" u="none" strike="noStrike" dirty="0">
                <a:effectLst/>
                <a:latin typeface="Consolas" panose="020B0609020204030204" pitchFamily="49" charset="0"/>
              </a:rPr>
              <a:t>} THEN </a:t>
            </a:r>
            <a:r>
              <a:rPr lang="en-US" sz="1100" b="0" i="0" u="none" strike="noStrike" dirty="0" err="1">
                <a:effectLst/>
                <a:latin typeface="Consolas" panose="020B0609020204030204" pitchFamily="49" charset="0"/>
              </a:rPr>
              <a:t>t.TripID</a:t>
            </a:r>
            <a:r>
              <a:rPr lang="en-US" sz="1100" b="0" i="0" u="none" strike="noStrike" dirty="0">
                <a:effectLst/>
                <a:latin typeface="Consolas" panose="020B0609020204030204" pitchFamily="49" charset="0"/>
              </a:rPr>
              <a:t> END) THEN 'Fall’</a:t>
            </a:r>
          </a:p>
          <a:p>
            <a:pPr marL="0" indent="0">
              <a:buNone/>
            </a:pPr>
            <a:r>
              <a:rPr lang="en-US" sz="1100" b="0" i="0" u="none" strike="noStrike" dirty="0">
                <a:effectLst/>
                <a:latin typeface="Consolas" panose="020B0609020204030204" pitchFamily="49" charset="0"/>
              </a:rPr>
              <a:t>		ELSE 'No Change’</a:t>
            </a:r>
          </a:p>
          <a:p>
            <a:pPr marL="0" indent="0">
              <a:buNone/>
            </a:pPr>
            <a:r>
              <a:rPr lang="en-US" sz="1100" b="0" i="0" u="none" strike="noStrike" dirty="0">
                <a:effectLst/>
                <a:latin typeface="Consolas" panose="020B0609020204030204" pitchFamily="49" charset="0"/>
              </a:rPr>
              <a:t>	END </a:t>
            </a:r>
          </a:p>
          <a:p>
            <a:pPr marL="0" indent="0">
              <a:buNone/>
            </a:pPr>
            <a:r>
              <a:rPr lang="en-US" sz="1100" b="0" i="0" u="none" strike="noStrike" dirty="0">
                <a:effectLst/>
                <a:latin typeface="Consolas" panose="020B0609020204030204" pitchFamily="49" charset="0"/>
              </a:rPr>
              <a:t>FROM Locations l LEFT JOIN Trips t </a:t>
            </a:r>
          </a:p>
          <a:p>
            <a:pPr marL="0" indent="0">
              <a:buNone/>
            </a:pPr>
            <a:r>
              <a:rPr lang="en-US" sz="1100" b="0" i="0" u="none" strike="noStrike" dirty="0">
                <a:effectLst/>
                <a:latin typeface="Consolas" panose="020B0609020204030204" pitchFamily="49" charset="0"/>
              </a:rPr>
              <a:t>ON </a:t>
            </a:r>
            <a:r>
              <a:rPr lang="en-US" sz="1100" b="0" i="0" u="none" strike="noStrike" dirty="0" err="1">
                <a:effectLst/>
                <a:latin typeface="Consolas" panose="020B0609020204030204" pitchFamily="49" charset="0"/>
              </a:rPr>
              <a:t>l.LocationID</a:t>
            </a:r>
            <a:r>
              <a:rPr lang="en-US" sz="1100" b="0" i="0" u="none" strike="noStrike" dirty="0">
                <a:effectLst/>
                <a:latin typeface="Consolas" panose="020B0609020204030204" pitchFamily="49" charset="0"/>
              </a:rPr>
              <a:t> = </a:t>
            </a:r>
            <a:r>
              <a:rPr lang="en-US" sz="1100" b="0" i="0" u="none" strike="noStrike" dirty="0" err="1">
                <a:effectLst/>
                <a:latin typeface="Consolas" panose="020B0609020204030204" pitchFamily="49" charset="0"/>
              </a:rPr>
              <a:t>t.LocationID</a:t>
            </a:r>
            <a:r>
              <a:rPr lang="en-US" sz="1100" b="0" i="0" u="none" strike="noStrike" dirty="0">
                <a:effectLst/>
                <a:latin typeface="Consolas" panose="020B0609020204030204" pitchFamily="49" charset="0"/>
              </a:rPr>
              <a:t> </a:t>
            </a:r>
          </a:p>
          <a:p>
            <a:pPr marL="0" indent="0">
              <a:buNone/>
            </a:pPr>
            <a:r>
              <a:rPr lang="en-US" sz="1100" b="0" i="0" u="none" strike="noStrike" dirty="0">
                <a:effectLst/>
                <a:latin typeface="Consolas" panose="020B0609020204030204" pitchFamily="49" charset="0"/>
              </a:rPr>
              <a:t>GROUP BY </a:t>
            </a:r>
            <a:r>
              <a:rPr lang="en-US" sz="1100" b="0" i="0" u="none" strike="noStrike" dirty="0" err="1">
                <a:effectLst/>
                <a:latin typeface="Consolas" panose="020B0609020204030204" pitchFamily="49" charset="0"/>
              </a:rPr>
              <a:t>l.LocationID</a:t>
            </a:r>
            <a:r>
              <a:rPr lang="en-US" sz="1100" b="0" i="0" u="none" strike="noStrike" dirty="0">
                <a:effectLst/>
                <a:latin typeface="Consolas" panose="020B0609020204030204" pitchFamily="49" charset="0"/>
              </a:rPr>
              <a:t>, </a:t>
            </a:r>
            <a:r>
              <a:rPr lang="en-US" sz="1100" b="0" i="0" u="none" strike="noStrike" dirty="0" err="1">
                <a:effectLst/>
                <a:latin typeface="Consolas" panose="020B0609020204030204" pitchFamily="49" charset="0"/>
              </a:rPr>
              <a:t>l.Location</a:t>
            </a:r>
            <a:r>
              <a:rPr lang="en-US" sz="1100" b="0" i="0" u="none" strike="noStrike" dirty="0">
                <a:effectLst/>
                <a:latin typeface="Consolas" panose="020B0609020204030204" pitchFamily="49" charset="0"/>
              </a:rPr>
              <a:t>;</a:t>
            </a:r>
            <a:endParaRPr lang="en-US" sz="2200" dirty="0"/>
          </a:p>
        </p:txBody>
      </p:sp>
      <p:sp>
        <p:nvSpPr>
          <p:cNvPr id="5" name="TextBox 4">
            <a:extLst>
              <a:ext uri="{FF2B5EF4-FFF2-40B4-BE49-F238E27FC236}">
                <a16:creationId xmlns:a16="http://schemas.microsoft.com/office/drawing/2014/main" id="{39DEF6B4-4122-11D4-34B8-325F73902531}"/>
              </a:ext>
            </a:extLst>
          </p:cNvPr>
          <p:cNvSpPr txBox="1"/>
          <p:nvPr/>
        </p:nvSpPr>
        <p:spPr>
          <a:xfrm>
            <a:off x="6283391" y="1138428"/>
            <a:ext cx="5409775" cy="830997"/>
          </a:xfrm>
          <a:prstGeom prst="rect">
            <a:avLst/>
          </a:prstGeom>
          <a:noFill/>
        </p:spPr>
        <p:txBody>
          <a:bodyPr wrap="square" rtlCol="0">
            <a:spAutoFit/>
          </a:bodyPr>
          <a:lstStyle/>
          <a:p>
            <a:r>
              <a:rPr lang="en-US" sz="2400" b="1" dirty="0"/>
              <a:t>Do any of the trip locations have a downward trend in bookings?</a:t>
            </a:r>
          </a:p>
        </p:txBody>
      </p:sp>
    </p:spTree>
    <p:extLst>
      <p:ext uri="{BB962C8B-B14F-4D97-AF65-F5344CB8AC3E}">
        <p14:creationId xmlns:p14="http://schemas.microsoft.com/office/powerpoint/2010/main" val="3727237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898364D-B360-9ED3-1B8D-A8661E93A658}"/>
              </a:ext>
            </a:extLst>
          </p:cNvPr>
          <p:cNvSpPr>
            <a:spLocks noGrp="1"/>
          </p:cNvSpPr>
          <p:nvPr>
            <p:ph type="title"/>
          </p:nvPr>
        </p:nvSpPr>
        <p:spPr>
          <a:xfrm>
            <a:off x="1046746" y="586822"/>
            <a:ext cx="3560252" cy="1645920"/>
          </a:xfrm>
        </p:spPr>
        <p:txBody>
          <a:bodyPr>
            <a:normAutofit/>
          </a:bodyPr>
          <a:lstStyle/>
          <a:p>
            <a:r>
              <a:rPr lang="en-US" sz="5400" dirty="0"/>
              <a:t>Amount of Trips</a:t>
            </a:r>
          </a:p>
        </p:txBody>
      </p:sp>
      <p:sp>
        <p:nvSpPr>
          <p:cNvPr id="16" name="Rectangle 15">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8" name="Rectangle 17">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 name="Content Placeholder 8">
            <a:extLst>
              <a:ext uri="{FF2B5EF4-FFF2-40B4-BE49-F238E27FC236}">
                <a16:creationId xmlns:a16="http://schemas.microsoft.com/office/drawing/2014/main" id="{87EBFC99-D327-AED1-C708-EE87B73A012D}"/>
              </a:ext>
            </a:extLst>
          </p:cNvPr>
          <p:cNvSpPr>
            <a:spLocks noGrp="1"/>
          </p:cNvSpPr>
          <p:nvPr>
            <p:ph idx="1"/>
          </p:nvPr>
        </p:nvSpPr>
        <p:spPr>
          <a:xfrm>
            <a:off x="5351164" y="586822"/>
            <a:ext cx="6002636" cy="1645920"/>
          </a:xfrm>
        </p:spPr>
        <p:txBody>
          <a:bodyPr anchor="ctr">
            <a:normAutofit/>
          </a:bodyPr>
          <a:lstStyle/>
          <a:p>
            <a:pPr marL="0" indent="0">
              <a:buNone/>
            </a:pPr>
            <a:r>
              <a:rPr lang="en-US" sz="2200" dirty="0"/>
              <a:t>The amount of trips taken to a location are included to whether there are upward or downward trends in booking for each location.</a:t>
            </a:r>
          </a:p>
        </p:txBody>
      </p:sp>
      <p:pic>
        <p:nvPicPr>
          <p:cNvPr id="5" name="Picture 4" descr="A white paper with black text&#10;&#10;Description automatically generated">
            <a:extLst>
              <a:ext uri="{FF2B5EF4-FFF2-40B4-BE49-F238E27FC236}">
                <a16:creationId xmlns:a16="http://schemas.microsoft.com/office/drawing/2014/main" id="{2E1F46BF-379C-5DDD-0FCE-7B3A3A56B1C5}"/>
              </a:ext>
            </a:extLst>
          </p:cNvPr>
          <p:cNvPicPr>
            <a:picLocks noChangeAspect="1"/>
          </p:cNvPicPr>
          <p:nvPr/>
        </p:nvPicPr>
        <p:blipFill>
          <a:blip r:embed="rId2"/>
          <a:stretch>
            <a:fillRect/>
          </a:stretch>
        </p:blipFill>
        <p:spPr>
          <a:xfrm>
            <a:off x="1095679" y="2767579"/>
            <a:ext cx="10000641" cy="3670648"/>
          </a:xfrm>
          <a:prstGeom prst="rect">
            <a:avLst/>
          </a:prstGeom>
        </p:spPr>
      </p:pic>
    </p:spTree>
    <p:extLst>
      <p:ext uri="{BB962C8B-B14F-4D97-AF65-F5344CB8AC3E}">
        <p14:creationId xmlns:p14="http://schemas.microsoft.com/office/powerpoint/2010/main" val="9816263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Rectangle 18">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10DAF3C-D157-590B-6450-D2C9E1C1D330}"/>
              </a:ext>
            </a:extLst>
          </p:cNvPr>
          <p:cNvSpPr>
            <a:spLocks noGrp="1"/>
          </p:cNvSpPr>
          <p:nvPr>
            <p:ph type="title"/>
          </p:nvPr>
        </p:nvSpPr>
        <p:spPr>
          <a:xfrm>
            <a:off x="1115568" y="548640"/>
            <a:ext cx="4980432" cy="1179576"/>
          </a:xfrm>
        </p:spPr>
        <p:txBody>
          <a:bodyPr>
            <a:normAutofit/>
          </a:bodyPr>
          <a:lstStyle/>
          <a:p>
            <a:r>
              <a:rPr lang="en-US" sz="4000" dirty="0"/>
              <a:t>Question #3 Query</a:t>
            </a:r>
          </a:p>
        </p:txBody>
      </p:sp>
      <p:sp>
        <p:nvSpPr>
          <p:cNvPr id="21" name="Rectangle 20">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TextBox 4">
            <a:extLst>
              <a:ext uri="{FF2B5EF4-FFF2-40B4-BE49-F238E27FC236}">
                <a16:creationId xmlns:a16="http://schemas.microsoft.com/office/drawing/2014/main" id="{39DEF6B4-4122-11D4-34B8-325F73902531}"/>
              </a:ext>
            </a:extLst>
          </p:cNvPr>
          <p:cNvSpPr txBox="1"/>
          <p:nvPr/>
        </p:nvSpPr>
        <p:spPr>
          <a:xfrm>
            <a:off x="6232051" y="1180683"/>
            <a:ext cx="5354506" cy="830997"/>
          </a:xfrm>
          <a:prstGeom prst="rect">
            <a:avLst/>
          </a:prstGeom>
          <a:noFill/>
        </p:spPr>
        <p:txBody>
          <a:bodyPr wrap="square" rtlCol="0">
            <a:spAutoFit/>
          </a:bodyPr>
          <a:lstStyle/>
          <a:p>
            <a:r>
              <a:rPr lang="en-US" sz="2400" b="1" dirty="0"/>
              <a:t>Are there items in inventory that are over five years old?</a:t>
            </a:r>
          </a:p>
        </p:txBody>
      </p:sp>
      <p:sp>
        <p:nvSpPr>
          <p:cNvPr id="7" name="Content Placeholder 2">
            <a:extLst>
              <a:ext uri="{FF2B5EF4-FFF2-40B4-BE49-F238E27FC236}">
                <a16:creationId xmlns:a16="http://schemas.microsoft.com/office/drawing/2014/main" id="{8574F0BE-ABDE-A8F9-07D7-E27DCA9E039C}"/>
              </a:ext>
            </a:extLst>
          </p:cNvPr>
          <p:cNvSpPr>
            <a:spLocks noGrp="1"/>
          </p:cNvSpPr>
          <p:nvPr>
            <p:ph idx="1"/>
          </p:nvPr>
        </p:nvSpPr>
        <p:spPr>
          <a:xfrm>
            <a:off x="838200" y="2199421"/>
            <a:ext cx="10515600" cy="4351338"/>
          </a:xfrm>
        </p:spPr>
        <p:txBody>
          <a:bodyPr>
            <a:normAutofit/>
          </a:bodyPr>
          <a:lstStyle/>
          <a:p>
            <a:pPr marL="0" indent="0">
              <a:buNone/>
            </a:pPr>
            <a:r>
              <a:rPr lang="en-US" sz="2200" b="0" dirty="0">
                <a:effectLst/>
                <a:latin typeface="Consolas" panose="020B0609020204030204" pitchFamily="49" charset="0"/>
              </a:rPr>
              <a:t>SELECT </a:t>
            </a:r>
            <a:r>
              <a:rPr lang="en-US" sz="2200" b="0" dirty="0" err="1">
                <a:effectLst/>
                <a:latin typeface="Consolas" panose="020B0609020204030204" pitchFamily="49" charset="0"/>
              </a:rPr>
              <a:t>ItemID</a:t>
            </a:r>
            <a:r>
              <a:rPr lang="en-US" sz="2200" b="0" dirty="0">
                <a:effectLst/>
                <a:latin typeface="Consolas" panose="020B0609020204030204" pitchFamily="49" charset="0"/>
              </a:rPr>
              <a:t>, Description, TRUNCATE(DATEDIFF(CURDATE(), </a:t>
            </a:r>
            <a:r>
              <a:rPr lang="en-US" sz="2200" b="0" dirty="0" err="1">
                <a:effectLst/>
                <a:latin typeface="Consolas" panose="020B0609020204030204" pitchFamily="49" charset="0"/>
              </a:rPr>
              <a:t>IntakeDate</a:t>
            </a:r>
            <a:r>
              <a:rPr lang="en-US" sz="2200" b="0" dirty="0">
                <a:effectLst/>
                <a:latin typeface="Consolas" panose="020B0609020204030204" pitchFamily="49" charset="0"/>
              </a:rPr>
              <a:t>)/365, 0)</a:t>
            </a:r>
          </a:p>
          <a:p>
            <a:pPr marL="0" indent="0">
              <a:buNone/>
            </a:pPr>
            <a:r>
              <a:rPr lang="en-US" sz="2200" b="0" dirty="0">
                <a:effectLst/>
                <a:latin typeface="Consolas" panose="020B0609020204030204" pitchFamily="49" charset="0"/>
              </a:rPr>
              <a:t>FROM Inventory</a:t>
            </a:r>
          </a:p>
          <a:p>
            <a:pPr marL="0" indent="0">
              <a:buNone/>
            </a:pPr>
            <a:r>
              <a:rPr lang="en-US" sz="2200" b="0" dirty="0">
                <a:effectLst/>
                <a:latin typeface="Consolas" panose="020B0609020204030204" pitchFamily="49" charset="0"/>
              </a:rPr>
              <a:t>WHERE DATEDIFF(CURDATE(), </a:t>
            </a:r>
            <a:r>
              <a:rPr lang="en-US" sz="2200" b="0" dirty="0" err="1">
                <a:effectLst/>
                <a:latin typeface="Consolas" panose="020B0609020204030204" pitchFamily="49" charset="0"/>
              </a:rPr>
              <a:t>IntakeDate</a:t>
            </a:r>
            <a:r>
              <a:rPr lang="en-US" sz="2200" b="0" dirty="0">
                <a:effectLst/>
                <a:latin typeface="Consolas" panose="020B0609020204030204" pitchFamily="49" charset="0"/>
              </a:rPr>
              <a:t>)/365 &gt;= 5;</a:t>
            </a:r>
          </a:p>
          <a:p>
            <a:pPr marL="0" indent="0">
              <a:buNone/>
            </a:pPr>
            <a:endParaRPr lang="en-US" sz="2200" dirty="0"/>
          </a:p>
        </p:txBody>
      </p:sp>
    </p:spTree>
    <p:extLst>
      <p:ext uri="{BB962C8B-B14F-4D97-AF65-F5344CB8AC3E}">
        <p14:creationId xmlns:p14="http://schemas.microsoft.com/office/powerpoint/2010/main" val="18592835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7B9BEA-1423-5A05-18FE-7EE8622FCC7D}"/>
              </a:ext>
            </a:extLst>
          </p:cNvPr>
          <p:cNvSpPr>
            <a:spLocks noGrp="1"/>
          </p:cNvSpPr>
          <p:nvPr>
            <p:ph type="title"/>
          </p:nvPr>
        </p:nvSpPr>
        <p:spPr>
          <a:xfrm>
            <a:off x="630936" y="502920"/>
            <a:ext cx="3419856" cy="1463040"/>
          </a:xfrm>
        </p:spPr>
        <p:txBody>
          <a:bodyPr anchor="ctr">
            <a:normAutofit/>
          </a:bodyPr>
          <a:lstStyle/>
          <a:p>
            <a:r>
              <a:rPr lang="en-US" sz="4800" dirty="0"/>
              <a:t>Old Inventory</a:t>
            </a:r>
          </a:p>
        </p:txBody>
      </p:sp>
      <p:sp>
        <p:nvSpPr>
          <p:cNvPr id="14"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ntent Placeholder 8">
            <a:extLst>
              <a:ext uri="{FF2B5EF4-FFF2-40B4-BE49-F238E27FC236}">
                <a16:creationId xmlns:a16="http://schemas.microsoft.com/office/drawing/2014/main" id="{0074397D-5696-B2C1-6598-B2A086F1DB33}"/>
              </a:ext>
            </a:extLst>
          </p:cNvPr>
          <p:cNvSpPr>
            <a:spLocks noGrp="1"/>
          </p:cNvSpPr>
          <p:nvPr>
            <p:ph idx="1"/>
          </p:nvPr>
        </p:nvSpPr>
        <p:spPr>
          <a:xfrm>
            <a:off x="4654295" y="502920"/>
            <a:ext cx="6894576" cy="1463040"/>
          </a:xfrm>
        </p:spPr>
        <p:txBody>
          <a:bodyPr anchor="ctr">
            <a:normAutofit/>
          </a:bodyPr>
          <a:lstStyle/>
          <a:p>
            <a:pPr marL="0" indent="0">
              <a:buNone/>
            </a:pPr>
            <a:r>
              <a:rPr lang="en-US" sz="2200" dirty="0"/>
              <a:t>Inventory that has been in the system for over 5 years</a:t>
            </a:r>
          </a:p>
        </p:txBody>
      </p:sp>
      <p:pic>
        <p:nvPicPr>
          <p:cNvPr id="4" name="Picture 3" descr="A white paper with black text&#10;&#10;Description automatically generated">
            <a:extLst>
              <a:ext uri="{FF2B5EF4-FFF2-40B4-BE49-F238E27FC236}">
                <a16:creationId xmlns:a16="http://schemas.microsoft.com/office/drawing/2014/main" id="{FDFFDA80-7F5F-3DA2-0277-7972827A267B}"/>
              </a:ext>
            </a:extLst>
          </p:cNvPr>
          <p:cNvPicPr>
            <a:picLocks noChangeAspect="1"/>
          </p:cNvPicPr>
          <p:nvPr/>
        </p:nvPicPr>
        <p:blipFill>
          <a:blip r:embed="rId2"/>
          <a:stretch>
            <a:fillRect/>
          </a:stretch>
        </p:blipFill>
        <p:spPr>
          <a:xfrm>
            <a:off x="703518" y="2468880"/>
            <a:ext cx="10784963" cy="3886200"/>
          </a:xfrm>
          <a:prstGeom prst="rect">
            <a:avLst/>
          </a:prstGeom>
        </p:spPr>
      </p:pic>
    </p:spTree>
    <p:extLst>
      <p:ext uri="{BB962C8B-B14F-4D97-AF65-F5344CB8AC3E}">
        <p14:creationId xmlns:p14="http://schemas.microsoft.com/office/powerpoint/2010/main" val="88055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72" name="Rectangle 1071">
            <a:extLst>
              <a:ext uri="{FF2B5EF4-FFF2-40B4-BE49-F238E27FC236}">
                <a16:creationId xmlns:a16="http://schemas.microsoft.com/office/drawing/2014/main" id="{726C63F6-CB75-464B-8B30-63C9D4C68D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74" name="Rectangle 1073">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A8800E-2109-A3BD-DA48-ED719B746AB8}"/>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r>
              <a:rPr lang="en-US" sz="4000" kern="1200">
                <a:solidFill>
                  <a:schemeClr val="tx1"/>
                </a:solidFill>
                <a:latin typeface="+mj-lt"/>
                <a:ea typeface="+mj-ea"/>
                <a:cs typeface="+mj-cs"/>
              </a:rPr>
              <a:t>Meet Team Alpha</a:t>
            </a:r>
          </a:p>
        </p:txBody>
      </p:sp>
      <p:sp>
        <p:nvSpPr>
          <p:cNvPr id="1076" name="Rectangle: Rounded Corners 1075">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pic>
        <p:nvPicPr>
          <p:cNvPr id="7" name="Picture 6" descr="A person smiling at camera&#10;&#10;Description automatically generated">
            <a:extLst>
              <a:ext uri="{FF2B5EF4-FFF2-40B4-BE49-F238E27FC236}">
                <a16:creationId xmlns:a16="http://schemas.microsoft.com/office/drawing/2014/main" id="{0111A21A-10F9-B1B2-F5D9-4E73356C2BF1}"/>
              </a:ext>
            </a:extLst>
          </p:cNvPr>
          <p:cNvPicPr>
            <a:picLocks noChangeAspect="1"/>
          </p:cNvPicPr>
          <p:nvPr/>
        </p:nvPicPr>
        <p:blipFill rotWithShape="1">
          <a:blip r:embed="rId2"/>
          <a:srcRect t="25441" b="6637"/>
          <a:stretch/>
        </p:blipFill>
        <p:spPr>
          <a:xfrm>
            <a:off x="246888" y="2139484"/>
            <a:ext cx="2834640" cy="4096512"/>
          </a:xfrm>
          <a:prstGeom prst="rect">
            <a:avLst/>
          </a:prstGeom>
        </p:spPr>
      </p:pic>
      <p:pic>
        <p:nvPicPr>
          <p:cNvPr id="5" name="Picture 4" descr="A person taking a selfie&#10;&#10;Description automatically generated">
            <a:extLst>
              <a:ext uri="{FF2B5EF4-FFF2-40B4-BE49-F238E27FC236}">
                <a16:creationId xmlns:a16="http://schemas.microsoft.com/office/drawing/2014/main" id="{B442E58B-7461-1263-EECE-CEC69F76608F}"/>
              </a:ext>
            </a:extLst>
          </p:cNvPr>
          <p:cNvPicPr>
            <a:picLocks noChangeAspect="1"/>
          </p:cNvPicPr>
          <p:nvPr/>
        </p:nvPicPr>
        <p:blipFill rotWithShape="1">
          <a:blip r:embed="rId3"/>
          <a:srcRect l="18171" r="13669" b="-2"/>
          <a:stretch/>
        </p:blipFill>
        <p:spPr>
          <a:xfrm>
            <a:off x="3200400" y="2139484"/>
            <a:ext cx="2834640" cy="4096512"/>
          </a:xfrm>
          <a:prstGeom prst="rect">
            <a:avLst/>
          </a:prstGeom>
        </p:spPr>
      </p:pic>
      <p:pic>
        <p:nvPicPr>
          <p:cNvPr id="1028" name="Picture 4" descr="Download Blank Profile Picture, Mystery Man, Avatar. Royalty-Free Vector  Graphic - Pixabay">
            <a:extLst>
              <a:ext uri="{FF2B5EF4-FFF2-40B4-BE49-F238E27FC236}">
                <a16:creationId xmlns:a16="http://schemas.microsoft.com/office/drawing/2014/main" id="{2E11DAEE-3382-487F-D9AB-3711349F8BC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614" r="15188" b="-3"/>
          <a:stretch/>
        </p:blipFill>
        <p:spPr bwMode="auto">
          <a:xfrm>
            <a:off x="6153912" y="2139484"/>
            <a:ext cx="2834640" cy="409651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Download Blank Profile Picture, Mystery Man, Avatar. Royalty-Free Vector  Graphic - Pixabay">
            <a:extLst>
              <a:ext uri="{FF2B5EF4-FFF2-40B4-BE49-F238E27FC236}">
                <a16:creationId xmlns:a16="http://schemas.microsoft.com/office/drawing/2014/main" id="{F013A1AA-279F-08C6-EC3D-A39406749C5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614" r="15188" b="-3"/>
          <a:stretch/>
        </p:blipFill>
        <p:spPr bwMode="auto">
          <a:xfrm>
            <a:off x="9107424" y="2139484"/>
            <a:ext cx="2834640" cy="409651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90501053-927B-2E9E-3B4B-F9E6A467F9D2}"/>
              </a:ext>
            </a:extLst>
          </p:cNvPr>
          <p:cNvPicPr>
            <a:picLocks noChangeAspect="1"/>
          </p:cNvPicPr>
          <p:nvPr/>
        </p:nvPicPr>
        <p:blipFill>
          <a:blip r:embed="rId5"/>
          <a:stretch>
            <a:fillRect/>
          </a:stretch>
        </p:blipFill>
        <p:spPr>
          <a:xfrm>
            <a:off x="6153912" y="2139483"/>
            <a:ext cx="2834640" cy="4096511"/>
          </a:xfrm>
          <a:prstGeom prst="rect">
            <a:avLst/>
          </a:prstGeom>
        </p:spPr>
      </p:pic>
      <p:pic>
        <p:nvPicPr>
          <p:cNvPr id="8" name="Picture 7" descr="A person with glasses and a beard&#10;&#10;Description automatically generated">
            <a:extLst>
              <a:ext uri="{FF2B5EF4-FFF2-40B4-BE49-F238E27FC236}">
                <a16:creationId xmlns:a16="http://schemas.microsoft.com/office/drawing/2014/main" id="{88A98231-9F18-F4D8-CAD0-B7D269EC836F}"/>
              </a:ext>
            </a:extLst>
          </p:cNvPr>
          <p:cNvPicPr>
            <a:picLocks noChangeAspect="1"/>
          </p:cNvPicPr>
          <p:nvPr/>
        </p:nvPicPr>
        <p:blipFill>
          <a:blip r:embed="rId6"/>
          <a:stretch>
            <a:fillRect/>
          </a:stretch>
        </p:blipFill>
        <p:spPr>
          <a:xfrm>
            <a:off x="9147048" y="2139483"/>
            <a:ext cx="2834641" cy="4096511"/>
          </a:xfrm>
          <a:prstGeom prst="rect">
            <a:avLst/>
          </a:prstGeom>
        </p:spPr>
      </p:pic>
      <p:sp>
        <p:nvSpPr>
          <p:cNvPr id="3" name="TextBox 2">
            <a:extLst>
              <a:ext uri="{FF2B5EF4-FFF2-40B4-BE49-F238E27FC236}">
                <a16:creationId xmlns:a16="http://schemas.microsoft.com/office/drawing/2014/main" id="{58128573-9962-0A07-F4A5-240498C980BD}"/>
              </a:ext>
            </a:extLst>
          </p:cNvPr>
          <p:cNvSpPr txBox="1"/>
          <p:nvPr/>
        </p:nvSpPr>
        <p:spPr>
          <a:xfrm>
            <a:off x="730298" y="6362332"/>
            <a:ext cx="1867819" cy="369332"/>
          </a:xfrm>
          <a:prstGeom prst="rect">
            <a:avLst/>
          </a:prstGeom>
          <a:noFill/>
        </p:spPr>
        <p:txBody>
          <a:bodyPr wrap="none" rtlCol="0">
            <a:spAutoFit/>
          </a:bodyPr>
          <a:lstStyle/>
          <a:p>
            <a:r>
              <a:rPr lang="en-US" dirty="0"/>
              <a:t>Celine Del Mundo</a:t>
            </a:r>
          </a:p>
        </p:txBody>
      </p:sp>
      <p:sp>
        <p:nvSpPr>
          <p:cNvPr id="9" name="TextBox 8">
            <a:extLst>
              <a:ext uri="{FF2B5EF4-FFF2-40B4-BE49-F238E27FC236}">
                <a16:creationId xmlns:a16="http://schemas.microsoft.com/office/drawing/2014/main" id="{10E9016C-C2BF-0F11-2645-FCB36BF869C6}"/>
              </a:ext>
            </a:extLst>
          </p:cNvPr>
          <p:cNvSpPr txBox="1"/>
          <p:nvPr/>
        </p:nvSpPr>
        <p:spPr>
          <a:xfrm>
            <a:off x="3712664" y="6362332"/>
            <a:ext cx="1810111" cy="369332"/>
          </a:xfrm>
          <a:prstGeom prst="rect">
            <a:avLst/>
          </a:prstGeom>
          <a:noFill/>
        </p:spPr>
        <p:txBody>
          <a:bodyPr wrap="none" rtlCol="0">
            <a:spAutoFit/>
          </a:bodyPr>
          <a:lstStyle/>
          <a:p>
            <a:r>
              <a:rPr lang="en-US" dirty="0"/>
              <a:t>William Alspaugh</a:t>
            </a:r>
          </a:p>
        </p:txBody>
      </p:sp>
      <p:sp>
        <p:nvSpPr>
          <p:cNvPr id="10" name="TextBox 9">
            <a:extLst>
              <a:ext uri="{FF2B5EF4-FFF2-40B4-BE49-F238E27FC236}">
                <a16:creationId xmlns:a16="http://schemas.microsoft.com/office/drawing/2014/main" id="{95EB0B42-D314-0677-221D-CA8E30C852AA}"/>
              </a:ext>
            </a:extLst>
          </p:cNvPr>
          <p:cNvSpPr txBox="1"/>
          <p:nvPr/>
        </p:nvSpPr>
        <p:spPr>
          <a:xfrm>
            <a:off x="6978762" y="6362332"/>
            <a:ext cx="1184940" cy="369332"/>
          </a:xfrm>
          <a:prstGeom prst="rect">
            <a:avLst/>
          </a:prstGeom>
          <a:noFill/>
        </p:spPr>
        <p:txBody>
          <a:bodyPr wrap="none" rtlCol="0">
            <a:spAutoFit/>
          </a:bodyPr>
          <a:lstStyle/>
          <a:p>
            <a:r>
              <a:rPr lang="en-US" dirty="0"/>
              <a:t>Dylan Rule</a:t>
            </a:r>
          </a:p>
        </p:txBody>
      </p:sp>
      <p:sp>
        <p:nvSpPr>
          <p:cNvPr id="11" name="TextBox 10">
            <a:extLst>
              <a:ext uri="{FF2B5EF4-FFF2-40B4-BE49-F238E27FC236}">
                <a16:creationId xmlns:a16="http://schemas.microsoft.com/office/drawing/2014/main" id="{E6A8B7B9-BD83-020A-A9CC-9E7EFC3D6ED4}"/>
              </a:ext>
            </a:extLst>
          </p:cNvPr>
          <p:cNvSpPr txBox="1"/>
          <p:nvPr/>
        </p:nvSpPr>
        <p:spPr>
          <a:xfrm>
            <a:off x="9826025" y="6362332"/>
            <a:ext cx="1503938" cy="369332"/>
          </a:xfrm>
          <a:prstGeom prst="rect">
            <a:avLst/>
          </a:prstGeom>
          <a:noFill/>
        </p:spPr>
        <p:txBody>
          <a:bodyPr wrap="none" rtlCol="0">
            <a:spAutoFit/>
          </a:bodyPr>
          <a:lstStyle/>
          <a:p>
            <a:r>
              <a:rPr lang="en-US" dirty="0"/>
              <a:t>Daniel </a:t>
            </a:r>
            <a:r>
              <a:rPr lang="en-US" dirty="0" err="1"/>
              <a:t>Kissner</a:t>
            </a:r>
            <a:endParaRPr lang="en-US" dirty="0"/>
          </a:p>
        </p:txBody>
      </p:sp>
    </p:spTree>
    <p:extLst>
      <p:ext uri="{BB962C8B-B14F-4D97-AF65-F5344CB8AC3E}">
        <p14:creationId xmlns:p14="http://schemas.microsoft.com/office/powerpoint/2010/main" val="365333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EF263D-0EE3-96C7-9E38-790C9E65F129}"/>
              </a:ext>
            </a:extLst>
          </p:cNvPr>
          <p:cNvSpPr>
            <a:spLocks noGrp="1"/>
          </p:cNvSpPr>
          <p:nvPr>
            <p:ph type="title"/>
          </p:nvPr>
        </p:nvSpPr>
        <p:spPr>
          <a:xfrm>
            <a:off x="686834" y="1153572"/>
            <a:ext cx="3200400" cy="4461163"/>
          </a:xfrm>
        </p:spPr>
        <p:txBody>
          <a:bodyPr>
            <a:normAutofit/>
          </a:bodyPr>
          <a:lstStyle/>
          <a:p>
            <a:r>
              <a:rPr lang="en-US">
                <a:solidFill>
                  <a:srgbClr val="FFFFFF"/>
                </a:solidFill>
              </a:rPr>
              <a:t>Outland Adventure Case Study</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0B5DF39-36CF-07B0-3CD4-3ECEC603118D}"/>
              </a:ext>
            </a:extLst>
          </p:cNvPr>
          <p:cNvSpPr>
            <a:spLocks noGrp="1"/>
          </p:cNvSpPr>
          <p:nvPr>
            <p:ph idx="1"/>
          </p:nvPr>
        </p:nvSpPr>
        <p:spPr>
          <a:xfrm>
            <a:off x="4447308" y="591344"/>
            <a:ext cx="6906491" cy="5585619"/>
          </a:xfrm>
        </p:spPr>
        <p:txBody>
          <a:bodyPr anchor="ctr">
            <a:normAutofit/>
          </a:bodyPr>
          <a:lstStyle/>
          <a:p>
            <a:pPr marL="0" indent="0">
              <a:buNone/>
            </a:pPr>
            <a:r>
              <a:rPr lang="en-US" sz="2600"/>
              <a:t>Blythe </a:t>
            </a:r>
            <a:r>
              <a:rPr lang="en-US" sz="2600" err="1"/>
              <a:t>Timmerson</a:t>
            </a:r>
            <a:r>
              <a:rPr lang="en-US" sz="2600"/>
              <a:t> and Jim Ford set out to cater to those who love hiking and camping around the world. To ensure their business’ growth and success, they needed the right talent and information.</a:t>
            </a:r>
          </a:p>
          <a:p>
            <a:pPr marL="0" indent="0">
              <a:buNone/>
            </a:pPr>
            <a:r>
              <a:rPr lang="en-US" sz="2600"/>
              <a:t>The three most important data points Blythe and Jim highlighted were:</a:t>
            </a:r>
          </a:p>
          <a:p>
            <a:r>
              <a:rPr lang="en-US" sz="2600"/>
              <a:t>Equipment Sales – were they generating enough profit to be viable?</a:t>
            </a:r>
          </a:p>
          <a:p>
            <a:r>
              <a:rPr lang="en-US" sz="2600"/>
              <a:t>Location Trends – were any locations experiencing a downward trend?</a:t>
            </a:r>
          </a:p>
          <a:p>
            <a:r>
              <a:rPr lang="en-US" sz="2600"/>
              <a:t>Inventory Age – Were any pieces of equipment over 5 years old?</a:t>
            </a:r>
          </a:p>
        </p:txBody>
      </p:sp>
    </p:spTree>
    <p:extLst>
      <p:ext uri="{BB962C8B-B14F-4D97-AF65-F5344CB8AC3E}">
        <p14:creationId xmlns:p14="http://schemas.microsoft.com/office/powerpoint/2010/main" val="3937952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D75BF1-C2F7-2857-9BAE-5E5497F16C22}"/>
              </a:ext>
            </a:extLst>
          </p:cNvPr>
          <p:cNvSpPr>
            <a:spLocks noGrp="1"/>
          </p:cNvSpPr>
          <p:nvPr>
            <p:ph type="title"/>
          </p:nvPr>
        </p:nvSpPr>
        <p:spPr>
          <a:xfrm>
            <a:off x="640080" y="325369"/>
            <a:ext cx="4368602" cy="1956841"/>
          </a:xfrm>
        </p:spPr>
        <p:txBody>
          <a:bodyPr anchor="b">
            <a:normAutofit/>
          </a:bodyPr>
          <a:lstStyle/>
          <a:p>
            <a:r>
              <a:rPr lang="en-US" sz="5400" dirty="0"/>
              <a:t>ERD</a:t>
            </a:r>
          </a:p>
        </p:txBody>
      </p:sp>
      <p:sp>
        <p:nvSpPr>
          <p:cNvPr id="20"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1208804F-7C62-9A31-40E3-447306D70A60}"/>
              </a:ext>
            </a:extLst>
          </p:cNvPr>
          <p:cNvSpPr>
            <a:spLocks noGrp="1"/>
          </p:cNvSpPr>
          <p:nvPr>
            <p:ph idx="1"/>
          </p:nvPr>
        </p:nvSpPr>
        <p:spPr>
          <a:xfrm>
            <a:off x="640080" y="2872899"/>
            <a:ext cx="4243589" cy="3320668"/>
          </a:xfrm>
        </p:spPr>
        <p:txBody>
          <a:bodyPr>
            <a:normAutofit/>
          </a:bodyPr>
          <a:lstStyle/>
          <a:p>
            <a:pPr marL="0" indent="0">
              <a:buNone/>
            </a:pPr>
            <a:r>
              <a:rPr lang="en-US" sz="2200" dirty="0"/>
              <a:t>The ERD shows how each entity interacts with each other throughout the organization. It visualizes how they intertwine with one another, documenting their relationships.</a:t>
            </a:r>
          </a:p>
        </p:txBody>
      </p:sp>
      <p:pic>
        <p:nvPicPr>
          <p:cNvPr id="4" name="Picture 3" descr="A diagram of a company&#10;&#10;Description automatically generated">
            <a:extLst>
              <a:ext uri="{FF2B5EF4-FFF2-40B4-BE49-F238E27FC236}">
                <a16:creationId xmlns:a16="http://schemas.microsoft.com/office/drawing/2014/main" id="{FC99D0C7-4096-03D1-968B-1A6C564D62FC}"/>
              </a:ext>
            </a:extLst>
          </p:cNvPr>
          <p:cNvPicPr>
            <a:picLocks noChangeAspect="1"/>
          </p:cNvPicPr>
          <p:nvPr/>
        </p:nvPicPr>
        <p:blipFill>
          <a:blip r:embed="rId2"/>
          <a:stretch>
            <a:fillRect/>
          </a:stretch>
        </p:blipFill>
        <p:spPr>
          <a:xfrm>
            <a:off x="6622368" y="341577"/>
            <a:ext cx="3827885" cy="6174846"/>
          </a:xfrm>
          <a:prstGeom prst="rect">
            <a:avLst/>
          </a:prstGeom>
        </p:spPr>
      </p:pic>
    </p:spTree>
    <p:extLst>
      <p:ext uri="{BB962C8B-B14F-4D97-AF65-F5344CB8AC3E}">
        <p14:creationId xmlns:p14="http://schemas.microsoft.com/office/powerpoint/2010/main" val="4040363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DBE17D-6E19-8EB2-21A1-3D11F2EC748F}"/>
              </a:ext>
            </a:extLst>
          </p:cNvPr>
          <p:cNvSpPr>
            <a:spLocks noGrp="1"/>
          </p:cNvSpPr>
          <p:nvPr>
            <p:ph type="title"/>
          </p:nvPr>
        </p:nvSpPr>
        <p:spPr>
          <a:xfrm>
            <a:off x="635000" y="640823"/>
            <a:ext cx="3418659" cy="5583148"/>
          </a:xfrm>
        </p:spPr>
        <p:txBody>
          <a:bodyPr anchor="ctr">
            <a:normAutofit/>
          </a:bodyPr>
          <a:lstStyle/>
          <a:p>
            <a:r>
              <a:rPr lang="en-US" sz="5400"/>
              <a:t>Business Rules</a:t>
            </a:r>
          </a:p>
        </p:txBody>
      </p:sp>
      <p:sp>
        <p:nvSpPr>
          <p:cNvPr id="51"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4" name="Content Placeholder 2">
            <a:extLst>
              <a:ext uri="{FF2B5EF4-FFF2-40B4-BE49-F238E27FC236}">
                <a16:creationId xmlns:a16="http://schemas.microsoft.com/office/drawing/2014/main" id="{3359B49B-CCA0-7C91-1D84-F8971D10AB37}"/>
              </a:ext>
            </a:extLst>
          </p:cNvPr>
          <p:cNvGraphicFramePr>
            <a:graphicFrameLocks noGrp="1"/>
          </p:cNvGraphicFramePr>
          <p:nvPr>
            <p:ph idx="1"/>
            <p:extLst>
              <p:ext uri="{D42A27DB-BD31-4B8C-83A1-F6EECF244321}">
                <p14:modId xmlns:p14="http://schemas.microsoft.com/office/powerpoint/2010/main" val="1499492746"/>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045046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Graph on document with pen">
            <a:extLst>
              <a:ext uri="{FF2B5EF4-FFF2-40B4-BE49-F238E27FC236}">
                <a16:creationId xmlns:a16="http://schemas.microsoft.com/office/drawing/2014/main" id="{DD063D58-13A8-82F8-07B4-6A7F09376A38}"/>
              </a:ext>
            </a:extLst>
          </p:cNvPr>
          <p:cNvPicPr>
            <a:picLocks noChangeAspect="1"/>
          </p:cNvPicPr>
          <p:nvPr/>
        </p:nvPicPr>
        <p:blipFill rotWithShape="1">
          <a:blip r:embed="rId2"/>
          <a:srcRect l="33231" r="19508" b="-1"/>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1" name="!!Arc">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42B0DFD-887D-E7AC-58E3-39328068B726}"/>
              </a:ext>
            </a:extLst>
          </p:cNvPr>
          <p:cNvSpPr>
            <a:spLocks noGrp="1"/>
          </p:cNvSpPr>
          <p:nvPr>
            <p:ph type="title"/>
          </p:nvPr>
        </p:nvSpPr>
        <p:spPr>
          <a:xfrm>
            <a:off x="5827048" y="407987"/>
            <a:ext cx="5721484" cy="1325563"/>
          </a:xfrm>
        </p:spPr>
        <p:txBody>
          <a:bodyPr>
            <a:normAutofit/>
          </a:bodyPr>
          <a:lstStyle/>
          <a:p>
            <a:r>
              <a:rPr lang="en-US" dirty="0"/>
              <a:t>Assumptions</a:t>
            </a:r>
          </a:p>
        </p:txBody>
      </p:sp>
      <p:sp>
        <p:nvSpPr>
          <p:cNvPr id="3" name="Content Placeholder 2">
            <a:extLst>
              <a:ext uri="{FF2B5EF4-FFF2-40B4-BE49-F238E27FC236}">
                <a16:creationId xmlns:a16="http://schemas.microsoft.com/office/drawing/2014/main" id="{8D96C7DF-ECF4-9AA4-798D-AD75974255C7}"/>
              </a:ext>
            </a:extLst>
          </p:cNvPr>
          <p:cNvSpPr>
            <a:spLocks noGrp="1"/>
          </p:cNvSpPr>
          <p:nvPr>
            <p:ph idx="1"/>
          </p:nvPr>
        </p:nvSpPr>
        <p:spPr>
          <a:xfrm>
            <a:off x="5827048" y="1868487"/>
            <a:ext cx="5721484" cy="4351338"/>
          </a:xfrm>
        </p:spPr>
        <p:txBody>
          <a:bodyPr>
            <a:normAutofit/>
          </a:bodyPr>
          <a:lstStyle/>
          <a:p>
            <a:r>
              <a:rPr lang="en-US" sz="2200" dirty="0"/>
              <a:t>Outland Adventures would like to track what locations are trending each year compared to the previous year to anticipate popular locations and adjust their marketing strategies.</a:t>
            </a:r>
          </a:p>
          <a:p>
            <a:r>
              <a:rPr lang="en-US" sz="2200" dirty="0"/>
              <a:t>Blythe and Time want to view reports on sales of equipment vs rentals to make decisions on whether to keep sales of certain items and only allow those items to be rented.</a:t>
            </a:r>
          </a:p>
          <a:p>
            <a:r>
              <a:rPr lang="en-US" sz="2200" dirty="0"/>
              <a:t>The business would like to track the age of items in their inventory to ensure quality is up to standard.</a:t>
            </a:r>
          </a:p>
        </p:txBody>
      </p:sp>
    </p:spTree>
    <p:extLst>
      <p:ext uri="{BB962C8B-B14F-4D97-AF65-F5344CB8AC3E}">
        <p14:creationId xmlns:p14="http://schemas.microsoft.com/office/powerpoint/2010/main" val="4293946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33C692-3BD6-B90C-8115-4A8D5508B0E7}"/>
              </a:ext>
            </a:extLst>
          </p:cNvPr>
          <p:cNvSpPr>
            <a:spLocks noGrp="1"/>
          </p:cNvSpPr>
          <p:nvPr>
            <p:ph type="title"/>
          </p:nvPr>
        </p:nvSpPr>
        <p:spPr>
          <a:xfrm>
            <a:off x="630936" y="502920"/>
            <a:ext cx="3419856" cy="1463040"/>
          </a:xfrm>
        </p:spPr>
        <p:txBody>
          <a:bodyPr anchor="ctr">
            <a:normAutofit/>
          </a:bodyPr>
          <a:lstStyle/>
          <a:p>
            <a:r>
              <a:rPr lang="en-US" sz="5400" dirty="0"/>
              <a:t>Employees</a:t>
            </a:r>
          </a:p>
        </p:txBody>
      </p:sp>
      <p:sp>
        <p:nvSpPr>
          <p:cNvPr id="14"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A1A6F0EF-9767-7A1D-3812-8F1F37F1A827}"/>
              </a:ext>
            </a:extLst>
          </p:cNvPr>
          <p:cNvSpPr>
            <a:spLocks noGrp="1"/>
          </p:cNvSpPr>
          <p:nvPr>
            <p:ph idx="1"/>
          </p:nvPr>
        </p:nvSpPr>
        <p:spPr>
          <a:xfrm>
            <a:off x="4654295" y="502920"/>
            <a:ext cx="6894576" cy="1463040"/>
          </a:xfrm>
        </p:spPr>
        <p:txBody>
          <a:bodyPr anchor="ctr">
            <a:normAutofit/>
          </a:bodyPr>
          <a:lstStyle/>
          <a:p>
            <a:pPr marL="0" indent="0">
              <a:buNone/>
            </a:pPr>
            <a:r>
              <a:rPr lang="en-US" sz="2200" dirty="0"/>
              <a:t>The 7 employees that run the organization.</a:t>
            </a:r>
          </a:p>
        </p:txBody>
      </p:sp>
      <p:pic>
        <p:nvPicPr>
          <p:cNvPr id="4" name="Picture 3" descr="A screenshot of a computer screen&#10;&#10;Description automatically generated">
            <a:extLst>
              <a:ext uri="{FF2B5EF4-FFF2-40B4-BE49-F238E27FC236}">
                <a16:creationId xmlns:a16="http://schemas.microsoft.com/office/drawing/2014/main" id="{51F702A3-54DD-567D-633D-7A91D322820A}"/>
              </a:ext>
            </a:extLst>
          </p:cNvPr>
          <p:cNvPicPr>
            <a:picLocks noChangeAspect="1"/>
          </p:cNvPicPr>
          <p:nvPr/>
        </p:nvPicPr>
        <p:blipFill>
          <a:blip r:embed="rId2"/>
          <a:stretch>
            <a:fillRect/>
          </a:stretch>
        </p:blipFill>
        <p:spPr>
          <a:xfrm>
            <a:off x="1424291" y="2491740"/>
            <a:ext cx="9343417" cy="3886200"/>
          </a:xfrm>
          <a:prstGeom prst="rect">
            <a:avLst/>
          </a:prstGeom>
        </p:spPr>
      </p:pic>
    </p:spTree>
    <p:extLst>
      <p:ext uri="{BB962C8B-B14F-4D97-AF65-F5344CB8AC3E}">
        <p14:creationId xmlns:p14="http://schemas.microsoft.com/office/powerpoint/2010/main" val="42873490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06521DB-586B-0843-65E4-D30666C2E059}"/>
              </a:ext>
            </a:extLst>
          </p:cNvPr>
          <p:cNvSpPr>
            <a:spLocks noGrp="1"/>
          </p:cNvSpPr>
          <p:nvPr>
            <p:ph type="title"/>
          </p:nvPr>
        </p:nvSpPr>
        <p:spPr>
          <a:xfrm>
            <a:off x="1046746" y="586822"/>
            <a:ext cx="3560252" cy="1645920"/>
          </a:xfrm>
        </p:spPr>
        <p:txBody>
          <a:bodyPr>
            <a:normAutofit/>
          </a:bodyPr>
          <a:lstStyle/>
          <a:p>
            <a:r>
              <a:rPr lang="en-US" sz="5400" dirty="0"/>
              <a:t>Customers</a:t>
            </a:r>
          </a:p>
        </p:txBody>
      </p:sp>
      <p:sp>
        <p:nvSpPr>
          <p:cNvPr id="16" name="Rectangle 15">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8" name="Rectangle 17">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 name="Content Placeholder 8">
            <a:extLst>
              <a:ext uri="{FF2B5EF4-FFF2-40B4-BE49-F238E27FC236}">
                <a16:creationId xmlns:a16="http://schemas.microsoft.com/office/drawing/2014/main" id="{164B76E3-FB42-A031-F506-2C7EA1AADE44}"/>
              </a:ext>
            </a:extLst>
          </p:cNvPr>
          <p:cNvSpPr>
            <a:spLocks noGrp="1"/>
          </p:cNvSpPr>
          <p:nvPr>
            <p:ph idx="1"/>
          </p:nvPr>
        </p:nvSpPr>
        <p:spPr>
          <a:xfrm>
            <a:off x="5351164" y="586822"/>
            <a:ext cx="6002636" cy="1645920"/>
          </a:xfrm>
        </p:spPr>
        <p:txBody>
          <a:bodyPr anchor="ctr">
            <a:normAutofit/>
          </a:bodyPr>
          <a:lstStyle/>
          <a:p>
            <a:pPr marL="0" indent="0">
              <a:buNone/>
            </a:pPr>
            <a:r>
              <a:rPr lang="en-US" sz="2200" dirty="0"/>
              <a:t>Customers that booked trips through Outland Adventures</a:t>
            </a:r>
          </a:p>
        </p:txBody>
      </p:sp>
      <p:pic>
        <p:nvPicPr>
          <p:cNvPr id="4" name="Picture 3" descr="A screenshot of a computer&#10;&#10;Description automatically generated">
            <a:extLst>
              <a:ext uri="{FF2B5EF4-FFF2-40B4-BE49-F238E27FC236}">
                <a16:creationId xmlns:a16="http://schemas.microsoft.com/office/drawing/2014/main" id="{1461765E-C6EC-22D6-2422-EA31FE13BAF5}"/>
              </a:ext>
            </a:extLst>
          </p:cNvPr>
          <p:cNvPicPr>
            <a:picLocks noChangeAspect="1"/>
          </p:cNvPicPr>
          <p:nvPr/>
        </p:nvPicPr>
        <p:blipFill>
          <a:blip r:embed="rId2"/>
          <a:stretch>
            <a:fillRect/>
          </a:stretch>
        </p:blipFill>
        <p:spPr>
          <a:xfrm>
            <a:off x="895286" y="2819567"/>
            <a:ext cx="10401427" cy="3360171"/>
          </a:xfrm>
          <a:prstGeom prst="rect">
            <a:avLst/>
          </a:prstGeom>
        </p:spPr>
      </p:pic>
    </p:spTree>
    <p:extLst>
      <p:ext uri="{BB962C8B-B14F-4D97-AF65-F5344CB8AC3E}">
        <p14:creationId xmlns:p14="http://schemas.microsoft.com/office/powerpoint/2010/main" val="35929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A07F0C-D5EF-30F7-7389-A10672C0B184}"/>
              </a:ext>
            </a:extLst>
          </p:cNvPr>
          <p:cNvSpPr>
            <a:spLocks noGrp="1"/>
          </p:cNvSpPr>
          <p:nvPr>
            <p:ph type="title"/>
          </p:nvPr>
        </p:nvSpPr>
        <p:spPr>
          <a:xfrm>
            <a:off x="630936" y="502920"/>
            <a:ext cx="3419856" cy="1463040"/>
          </a:xfrm>
        </p:spPr>
        <p:txBody>
          <a:bodyPr anchor="ctr">
            <a:normAutofit/>
          </a:bodyPr>
          <a:lstStyle/>
          <a:p>
            <a:r>
              <a:rPr lang="en-US" sz="4800"/>
              <a:t>Inventory</a:t>
            </a:r>
          </a:p>
        </p:txBody>
      </p:sp>
      <p:sp>
        <p:nvSpPr>
          <p:cNvPr id="14"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923C8ADF-6646-B09A-1AD6-1D7CB03142AB}"/>
              </a:ext>
            </a:extLst>
          </p:cNvPr>
          <p:cNvSpPr>
            <a:spLocks noGrp="1"/>
          </p:cNvSpPr>
          <p:nvPr>
            <p:ph idx="1"/>
          </p:nvPr>
        </p:nvSpPr>
        <p:spPr>
          <a:xfrm>
            <a:off x="4654295" y="502920"/>
            <a:ext cx="6894576" cy="1463040"/>
          </a:xfrm>
        </p:spPr>
        <p:txBody>
          <a:bodyPr anchor="ctr">
            <a:normAutofit/>
          </a:bodyPr>
          <a:lstStyle/>
          <a:p>
            <a:pPr marL="0" indent="0">
              <a:buNone/>
            </a:pPr>
            <a:r>
              <a:rPr lang="en-US" sz="2200" dirty="0"/>
              <a:t>Common equipment needed while hiking.  The table includes both sale and rental prices, as well as the item’s intake date.</a:t>
            </a:r>
          </a:p>
        </p:txBody>
      </p:sp>
      <p:pic>
        <p:nvPicPr>
          <p:cNvPr id="4" name="Picture 3" descr="A screenshot of a computer screen&#10;&#10;Description automatically generated">
            <a:extLst>
              <a:ext uri="{FF2B5EF4-FFF2-40B4-BE49-F238E27FC236}">
                <a16:creationId xmlns:a16="http://schemas.microsoft.com/office/drawing/2014/main" id="{E72E7A24-3E7D-F243-C5DD-80B1967C5EEB}"/>
              </a:ext>
            </a:extLst>
          </p:cNvPr>
          <p:cNvPicPr>
            <a:picLocks noChangeAspect="1"/>
          </p:cNvPicPr>
          <p:nvPr/>
        </p:nvPicPr>
        <p:blipFill>
          <a:blip r:embed="rId2"/>
          <a:stretch>
            <a:fillRect/>
          </a:stretch>
        </p:blipFill>
        <p:spPr>
          <a:xfrm>
            <a:off x="630936" y="2514600"/>
            <a:ext cx="10920918" cy="3483864"/>
          </a:xfrm>
          <a:prstGeom prst="rect">
            <a:avLst/>
          </a:prstGeom>
        </p:spPr>
      </p:pic>
    </p:spTree>
    <p:extLst>
      <p:ext uri="{BB962C8B-B14F-4D97-AF65-F5344CB8AC3E}">
        <p14:creationId xmlns:p14="http://schemas.microsoft.com/office/powerpoint/2010/main" val="34875410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1711</TotalTime>
  <Words>862</Words>
  <Application>Microsoft Office PowerPoint</Application>
  <PresentationFormat>Widescreen</PresentationFormat>
  <Paragraphs>77</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Avenir Next LT Pro</vt:lpstr>
      <vt:lpstr>Calibri</vt:lpstr>
      <vt:lpstr>Calibri Light</vt:lpstr>
      <vt:lpstr>Consolas</vt:lpstr>
      <vt:lpstr>inherit</vt:lpstr>
      <vt:lpstr>Office Theme</vt:lpstr>
      <vt:lpstr>Outland Adventures</vt:lpstr>
      <vt:lpstr>Meet Team Alpha</vt:lpstr>
      <vt:lpstr>Outland Adventure Case Study</vt:lpstr>
      <vt:lpstr>ERD</vt:lpstr>
      <vt:lpstr>Business Rules</vt:lpstr>
      <vt:lpstr>Assumptions</vt:lpstr>
      <vt:lpstr>Employees</vt:lpstr>
      <vt:lpstr>Customers</vt:lpstr>
      <vt:lpstr>Inventory</vt:lpstr>
      <vt:lpstr>Equipment Sales</vt:lpstr>
      <vt:lpstr>Locations and Trips</vt:lpstr>
      <vt:lpstr>Question #1 Query</vt:lpstr>
      <vt:lpstr>Sales &amp; Rental</vt:lpstr>
      <vt:lpstr>Question #2 Query</vt:lpstr>
      <vt:lpstr>Amount of Trips</vt:lpstr>
      <vt:lpstr>Question #3 Query</vt:lpstr>
      <vt:lpstr>Old Inventory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Outland Adventures</dc:title>
  <dc:creator>Celine Del Mundo</dc:creator>
  <cp:lastModifiedBy>Dan Kissner</cp:lastModifiedBy>
  <cp:revision>25</cp:revision>
  <dcterms:created xsi:type="dcterms:W3CDTF">2024-03-02T02:26:23Z</dcterms:created>
  <dcterms:modified xsi:type="dcterms:W3CDTF">2024-03-10T21:47:28Z</dcterms:modified>
</cp:coreProperties>
</file>

<file path=docProps/thumbnail.jpeg>
</file>